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2580" y="1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fi Barmoen, Endre" userId="63ee23d2-4e27-4ccf-b290-eba761d792e8" providerId="ADAL" clId="{1786637B-875F-4C37-B4CB-F58596687532}"/>
    <pc:docChg chg="custSel modSld sldOrd">
      <pc:chgData name="Palfi Barmoen, Endre" userId="63ee23d2-4e27-4ccf-b290-eba761d792e8" providerId="ADAL" clId="{1786637B-875F-4C37-B4CB-F58596687532}" dt="2026-03-03T18:23:12.249" v="277" actId="14100"/>
      <pc:docMkLst>
        <pc:docMk/>
      </pc:docMkLst>
      <pc:sldChg chg="modSp mod">
        <pc:chgData name="Palfi Barmoen, Endre" userId="63ee23d2-4e27-4ccf-b290-eba761d792e8" providerId="ADAL" clId="{1786637B-875F-4C37-B4CB-F58596687532}" dt="2026-03-03T18:23:12.249" v="277" actId="14100"/>
        <pc:sldMkLst>
          <pc:docMk/>
          <pc:sldMk cId="0" sldId="256"/>
        </pc:sldMkLst>
        <pc:spChg chg="mod">
          <ac:chgData name="Palfi Barmoen, Endre" userId="63ee23d2-4e27-4ccf-b290-eba761d792e8" providerId="ADAL" clId="{1786637B-875F-4C37-B4CB-F58596687532}" dt="2026-03-03T18:23:12.249" v="277" actId="14100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Palfi Barmoen, Endre" userId="63ee23d2-4e27-4ccf-b290-eba761d792e8" providerId="ADAL" clId="{1786637B-875F-4C37-B4CB-F58596687532}" dt="2026-03-03T10:11:34.784" v="100" actId="20577"/>
        <pc:sldMkLst>
          <pc:docMk/>
          <pc:sldMk cId="0" sldId="258"/>
        </pc:sldMkLst>
        <pc:spChg chg="mod">
          <ac:chgData name="Palfi Barmoen, Endre" userId="63ee23d2-4e27-4ccf-b290-eba761d792e8" providerId="ADAL" clId="{1786637B-875F-4C37-B4CB-F58596687532}" dt="2026-03-03T10:11:34.784" v="100" actId="20577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Palfi Barmoen, Endre" userId="63ee23d2-4e27-4ccf-b290-eba761d792e8" providerId="ADAL" clId="{1786637B-875F-4C37-B4CB-F58596687532}" dt="2026-03-03T10:12:31.117" v="129" actId="14100"/>
        <pc:sldMkLst>
          <pc:docMk/>
          <pc:sldMk cId="0" sldId="259"/>
        </pc:sldMkLst>
        <pc:spChg chg="mod">
          <ac:chgData name="Palfi Barmoen, Endre" userId="63ee23d2-4e27-4ccf-b290-eba761d792e8" providerId="ADAL" clId="{1786637B-875F-4C37-B4CB-F58596687532}" dt="2026-03-03T10:12:31.117" v="129" actId="14100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Palfi Barmoen, Endre" userId="63ee23d2-4e27-4ccf-b290-eba761d792e8" providerId="ADAL" clId="{1786637B-875F-4C37-B4CB-F58596687532}" dt="2026-03-03T10:12:37.342" v="132" actId="14100"/>
        <pc:sldMkLst>
          <pc:docMk/>
          <pc:sldMk cId="0" sldId="260"/>
        </pc:sldMkLst>
        <pc:spChg chg="mod">
          <ac:chgData name="Palfi Barmoen, Endre" userId="63ee23d2-4e27-4ccf-b290-eba761d792e8" providerId="ADAL" clId="{1786637B-875F-4C37-B4CB-F58596687532}" dt="2026-03-03T10:12:37.342" v="132" actId="14100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Palfi Barmoen, Endre" userId="63ee23d2-4e27-4ccf-b290-eba761d792e8" providerId="ADAL" clId="{1786637B-875F-4C37-B4CB-F58596687532}" dt="2026-03-03T14:59:22.864" v="148" actId="14100"/>
        <pc:sldMkLst>
          <pc:docMk/>
          <pc:sldMk cId="0" sldId="262"/>
        </pc:sldMkLst>
        <pc:spChg chg="mod">
          <ac:chgData name="Palfi Barmoen, Endre" userId="63ee23d2-4e27-4ccf-b290-eba761d792e8" providerId="ADAL" clId="{1786637B-875F-4C37-B4CB-F58596687532}" dt="2026-03-03T14:59:22.864" v="148" actId="14100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Palfi Barmoen, Endre" userId="63ee23d2-4e27-4ccf-b290-eba761d792e8" providerId="ADAL" clId="{1786637B-875F-4C37-B4CB-F58596687532}" dt="2026-03-03T14:59:32.195" v="149" actId="255"/>
        <pc:sldMkLst>
          <pc:docMk/>
          <pc:sldMk cId="0" sldId="263"/>
        </pc:sldMkLst>
        <pc:spChg chg="mod">
          <ac:chgData name="Palfi Barmoen, Endre" userId="63ee23d2-4e27-4ccf-b290-eba761d792e8" providerId="ADAL" clId="{1786637B-875F-4C37-B4CB-F58596687532}" dt="2026-03-03T14:59:32.195" v="149" actId="255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Palfi Barmoen, Endre" userId="63ee23d2-4e27-4ccf-b290-eba761d792e8" providerId="ADAL" clId="{1786637B-875F-4C37-B4CB-F58596687532}" dt="2026-03-03T15:24:18.323" v="273" actId="20577"/>
        <pc:sldMkLst>
          <pc:docMk/>
          <pc:sldMk cId="0" sldId="270"/>
        </pc:sldMkLst>
        <pc:spChg chg="mod">
          <ac:chgData name="Palfi Barmoen, Endre" userId="63ee23d2-4e27-4ccf-b290-eba761d792e8" providerId="ADAL" clId="{1786637B-875F-4C37-B4CB-F58596687532}" dt="2026-03-03T15:24:18.323" v="273" actId="20577"/>
          <ac:spMkLst>
            <pc:docMk/>
            <pc:sldMk cId="0" sldId="270"/>
            <ac:spMk id="4" creationId="{00000000-0000-0000-0000-000000000000}"/>
          </ac:spMkLst>
        </pc:spChg>
      </pc:sldChg>
      <pc:sldChg chg="modSp mod">
        <pc:chgData name="Palfi Barmoen, Endre" userId="63ee23d2-4e27-4ccf-b290-eba761d792e8" providerId="ADAL" clId="{1786637B-875F-4C37-B4CB-F58596687532}" dt="2026-03-03T15:23:53.593" v="152" actId="20577"/>
        <pc:sldMkLst>
          <pc:docMk/>
          <pc:sldMk cId="0" sldId="271"/>
        </pc:sldMkLst>
        <pc:spChg chg="mod">
          <ac:chgData name="Palfi Barmoen, Endre" userId="63ee23d2-4e27-4ccf-b290-eba761d792e8" providerId="ADAL" clId="{1786637B-875F-4C37-B4CB-F58596687532}" dt="2026-03-03T15:23:53.593" v="152" actId="20577"/>
          <ac:spMkLst>
            <pc:docMk/>
            <pc:sldMk cId="0" sldId="271"/>
            <ac:spMk id="4" creationId="{00000000-0000-0000-0000-000000000000}"/>
          </ac:spMkLst>
        </pc:spChg>
      </pc:sldChg>
      <pc:sldChg chg="modSp mod">
        <pc:chgData name="Palfi Barmoen, Endre" userId="63ee23d2-4e27-4ccf-b290-eba761d792e8" providerId="ADAL" clId="{1786637B-875F-4C37-B4CB-F58596687532}" dt="2026-03-03T15:35:40.450" v="276" actId="20577"/>
        <pc:sldMkLst>
          <pc:docMk/>
          <pc:sldMk cId="0" sldId="272"/>
        </pc:sldMkLst>
        <pc:spChg chg="mod">
          <ac:chgData name="Palfi Barmoen, Endre" userId="63ee23d2-4e27-4ccf-b290-eba761d792e8" providerId="ADAL" clId="{1786637B-875F-4C37-B4CB-F58596687532}" dt="2026-03-03T15:35:40.450" v="276" actId="20577"/>
          <ac:spMkLst>
            <pc:docMk/>
            <pc:sldMk cId="0" sldId="272"/>
            <ac:spMk id="4" creationId="{00000000-0000-0000-0000-000000000000}"/>
          </ac:spMkLst>
        </pc:spChg>
      </pc:sldChg>
      <pc:sldChg chg="ord">
        <pc:chgData name="Palfi Barmoen, Endre" userId="63ee23d2-4e27-4ccf-b290-eba761d792e8" providerId="ADAL" clId="{1786637B-875F-4C37-B4CB-F58596687532}" dt="2026-03-03T15:05:59.207" v="151"/>
        <pc:sldMkLst>
          <pc:docMk/>
          <pc:sldMk cId="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244" y="613105"/>
            <a:ext cx="9674225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3750" y="1739900"/>
            <a:ext cx="10361295" cy="435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81" y="2410737"/>
            <a:ext cx="5227220" cy="2131353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5400" b="1" spc="-25" dirty="0">
                <a:solidFill>
                  <a:srgbClr val="001F5F"/>
                </a:solidFill>
                <a:latin typeface="Calibri"/>
                <a:cs typeface="Calibri"/>
              </a:rPr>
              <a:t>EASYBASKET</a:t>
            </a:r>
            <a:endParaRPr sz="5400" dirty="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860"/>
              </a:spcBef>
            </a:pPr>
            <a:r>
              <a:rPr sz="3200" spc="-10" dirty="0">
                <a:solidFill>
                  <a:srgbClr val="001F5F"/>
                </a:solidFill>
              </a:rPr>
              <a:t>ARRANGØRKURS</a:t>
            </a:r>
            <a:br>
              <a:rPr lang="nb-NO" sz="3200" spc="-10" dirty="0">
                <a:solidFill>
                  <a:srgbClr val="001F5F"/>
                </a:solidFill>
              </a:rPr>
            </a:br>
            <a:r>
              <a:rPr lang="nb-NO" sz="3200" spc="-10" dirty="0">
                <a:solidFill>
                  <a:srgbClr val="001F5F"/>
                </a:solidFill>
              </a:rPr>
              <a:t>Vi starter opp klokken 18:35</a:t>
            </a:r>
            <a:endParaRPr sz="3200" dirty="0">
              <a:solidFill>
                <a:srgbClr val="FF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1319" y="152400"/>
            <a:ext cx="1100327" cy="1810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063" y="1557527"/>
            <a:ext cx="3206496" cy="45262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7408" y="1572767"/>
            <a:ext cx="3197351" cy="45110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93607" y="1554480"/>
            <a:ext cx="3502152" cy="45293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98570" y="439038"/>
            <a:ext cx="247396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dirty="0"/>
              <a:t>Fair</a:t>
            </a:r>
            <a:r>
              <a:rPr sz="4400" spc="-175" dirty="0"/>
              <a:t> </a:t>
            </a:r>
            <a:r>
              <a:rPr sz="4400" spc="-20" dirty="0"/>
              <a:t>Basket</a:t>
            </a:r>
            <a:endParaRPr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Tildeling</a:t>
            </a:r>
            <a:r>
              <a:rPr sz="4400" spc="-95" dirty="0"/>
              <a:t> </a:t>
            </a:r>
            <a:r>
              <a:rPr sz="4400" dirty="0"/>
              <a:t>av</a:t>
            </a:r>
            <a:r>
              <a:rPr sz="4400" spc="-120" dirty="0"/>
              <a:t> </a:t>
            </a:r>
            <a:r>
              <a:rPr sz="4400" spc="-25" dirty="0"/>
              <a:t>EB-</a:t>
            </a:r>
            <a:r>
              <a:rPr sz="4400" spc="-10" dirty="0"/>
              <a:t>arrangementer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17244" y="1512885"/>
            <a:ext cx="9260840" cy="38862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500" b="1" dirty="0">
                <a:latin typeface="Calibri"/>
                <a:cs typeface="Calibri"/>
              </a:rPr>
              <a:t>Kriterier</a:t>
            </a:r>
            <a:r>
              <a:rPr sz="2500" b="1" spc="-9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for</a:t>
            </a:r>
            <a:r>
              <a:rPr sz="2500" b="1" spc="-7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tildeling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500" spc="-20" dirty="0">
                <a:latin typeface="Calibri"/>
                <a:cs typeface="Calibri"/>
              </a:rPr>
              <a:t>EasyBasket-arrangement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tildeles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av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region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på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vurdering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av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følgende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kriterier: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500" dirty="0">
              <a:latin typeface="Calibri"/>
              <a:cs typeface="Calibri"/>
            </a:endParaRPr>
          </a:p>
          <a:p>
            <a:pPr marL="697865" indent="-228600">
              <a:lnSpc>
                <a:spcPts val="1775"/>
              </a:lnSpc>
              <a:buFont typeface="Arial"/>
              <a:buChar char="•"/>
              <a:tabLst>
                <a:tab pos="697865" algn="l"/>
              </a:tabLst>
            </a:pPr>
            <a:r>
              <a:rPr sz="1500" spc="-10" dirty="0">
                <a:latin typeface="Calibri"/>
                <a:cs typeface="Calibri"/>
              </a:rPr>
              <a:t>Gjennomført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og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godkjent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deltakelse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på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arrangørkurs</a:t>
            </a:r>
            <a:endParaRPr sz="1500" dirty="0">
              <a:latin typeface="Calibri"/>
              <a:cs typeface="Calibri"/>
            </a:endParaRPr>
          </a:p>
          <a:p>
            <a:pPr marL="697865" indent="-228600">
              <a:lnSpc>
                <a:spcPts val="1764"/>
              </a:lnSpc>
              <a:buFont typeface="Arial"/>
              <a:buChar char="•"/>
              <a:tabLst>
                <a:tab pos="697865" algn="l"/>
              </a:tabLst>
            </a:pPr>
            <a:r>
              <a:rPr sz="1500" dirty="0">
                <a:latin typeface="Calibri"/>
                <a:cs typeface="Calibri"/>
              </a:rPr>
              <a:t>Oppfyllelse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av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arrangementskrav</a:t>
            </a:r>
            <a:endParaRPr sz="1500" dirty="0">
              <a:latin typeface="Calibri"/>
              <a:cs typeface="Calibri"/>
            </a:endParaRPr>
          </a:p>
          <a:p>
            <a:pPr marL="697865" indent="-228600">
              <a:lnSpc>
                <a:spcPts val="1764"/>
              </a:lnSpc>
              <a:buFont typeface="Arial"/>
              <a:buChar char="•"/>
              <a:tabLst>
                <a:tab pos="697865" algn="l"/>
              </a:tabLst>
            </a:pPr>
            <a:r>
              <a:rPr sz="1500" spc="-10" dirty="0">
                <a:latin typeface="Calibri"/>
                <a:cs typeface="Calibri"/>
              </a:rPr>
              <a:t>Geografisk spredning</a:t>
            </a:r>
            <a:endParaRPr sz="1500" dirty="0">
              <a:latin typeface="Calibri"/>
              <a:cs typeface="Calibri"/>
            </a:endParaRPr>
          </a:p>
          <a:p>
            <a:pPr marL="697865" indent="-228600">
              <a:lnSpc>
                <a:spcPts val="1750"/>
              </a:lnSpc>
              <a:buFont typeface="Arial"/>
              <a:buChar char="•"/>
              <a:tabLst>
                <a:tab pos="697865" algn="l"/>
              </a:tabLst>
            </a:pPr>
            <a:r>
              <a:rPr sz="1500" dirty="0">
                <a:latin typeface="Calibri"/>
                <a:cs typeface="Calibri"/>
              </a:rPr>
              <a:t>Ha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EasyBasket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tilbud i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klubben</a:t>
            </a:r>
            <a:endParaRPr sz="1500" dirty="0">
              <a:latin typeface="Calibri"/>
              <a:cs typeface="Calibri"/>
            </a:endParaRPr>
          </a:p>
          <a:p>
            <a:pPr marL="697865" indent="-228600">
              <a:lnSpc>
                <a:spcPts val="1775"/>
              </a:lnSpc>
              <a:buFont typeface="Arial"/>
              <a:buChar char="•"/>
              <a:tabLst>
                <a:tab pos="697865" algn="l"/>
              </a:tabLst>
            </a:pPr>
            <a:r>
              <a:rPr sz="1500" spc="-20" dirty="0">
                <a:latin typeface="Calibri"/>
                <a:cs typeface="Calibri"/>
              </a:rPr>
              <a:t>Være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«Godkjent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klubb»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5"/>
              </a:spcBef>
              <a:buFont typeface="Arial"/>
              <a:buChar char="•"/>
            </a:pP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525"/>
              </a:lnSpc>
              <a:spcBef>
                <a:spcPts val="5"/>
              </a:spcBef>
            </a:pPr>
            <a:r>
              <a:rPr sz="1500" dirty="0">
                <a:latin typeface="Calibri"/>
                <a:cs typeface="Calibri"/>
              </a:rPr>
              <a:t>Interne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EasyBasket-</a:t>
            </a:r>
            <a:r>
              <a:rPr sz="1500" spc="-30" dirty="0">
                <a:latin typeface="Calibri"/>
                <a:cs typeface="Calibri"/>
              </a:rPr>
              <a:t>arrangementer,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f.eks. arrangement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tilknyttet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egne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lag,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skolelag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e.l.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egen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klubb,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tildeles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av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region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på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525"/>
              </a:lnSpc>
            </a:pPr>
            <a:r>
              <a:rPr sz="1500" dirty="0">
                <a:latin typeface="Calibri"/>
                <a:cs typeface="Calibri"/>
              </a:rPr>
              <a:t>vurdering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av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søknad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og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følgende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tilleggs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forutsetninger: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500" dirty="0">
              <a:latin typeface="Calibri"/>
              <a:cs typeface="Calibri"/>
            </a:endParaRPr>
          </a:p>
          <a:p>
            <a:pPr marL="697865" indent="-228600">
              <a:lnSpc>
                <a:spcPts val="1775"/>
              </a:lnSpc>
              <a:buFont typeface="Arial"/>
              <a:buChar char="•"/>
              <a:tabLst>
                <a:tab pos="697865" algn="l"/>
              </a:tabLst>
            </a:pPr>
            <a:r>
              <a:rPr sz="1500" dirty="0">
                <a:latin typeface="Calibri"/>
                <a:cs typeface="Calibri"/>
              </a:rPr>
              <a:t>Erfaring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med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EasyBasket</a:t>
            </a:r>
            <a:endParaRPr sz="1500" dirty="0">
              <a:latin typeface="Calibri"/>
              <a:cs typeface="Calibri"/>
            </a:endParaRPr>
          </a:p>
          <a:p>
            <a:pPr marL="697865" indent="-228600">
              <a:lnSpc>
                <a:spcPts val="1755"/>
              </a:lnSpc>
              <a:buFont typeface="Arial"/>
              <a:buChar char="•"/>
              <a:tabLst>
                <a:tab pos="697865" algn="l"/>
              </a:tabLst>
            </a:pPr>
            <a:r>
              <a:rPr sz="1500" spc="-10" dirty="0">
                <a:latin typeface="Calibri"/>
                <a:cs typeface="Calibri"/>
              </a:rPr>
              <a:t>Potensial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økt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EasyBasket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aktivitet</a:t>
            </a:r>
            <a:endParaRPr sz="1500" dirty="0">
              <a:latin typeface="Calibri"/>
              <a:cs typeface="Calibri"/>
            </a:endParaRPr>
          </a:p>
          <a:p>
            <a:pPr marL="697865" indent="-228600">
              <a:lnSpc>
                <a:spcPts val="1775"/>
              </a:lnSpc>
              <a:buFont typeface="Arial"/>
              <a:buChar char="•"/>
              <a:tabLst>
                <a:tab pos="697865" algn="l"/>
              </a:tabLst>
            </a:pPr>
            <a:r>
              <a:rPr sz="1500" dirty="0">
                <a:latin typeface="Calibri"/>
                <a:cs typeface="Calibri"/>
              </a:rPr>
              <a:t>Plan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rekrutteringsarbeid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gjennomføring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av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EasyBasket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aktivitet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klubb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3468" y="2555239"/>
          <a:ext cx="7435850" cy="3100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 marL="68580">
                        <a:lnSpc>
                          <a:spcPts val="233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Anlegg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68580">
                        <a:lnSpc>
                          <a:spcPts val="2330"/>
                        </a:lnSpc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Minimum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stk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EasyBasket-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baner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68580">
                        <a:lnSpc>
                          <a:spcPts val="2330"/>
                        </a:lnSpc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Kurv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Kurver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2,60m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høyde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Tavle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Tidsur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på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vegg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med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lydsignal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Lyd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Lydsystem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speaker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2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musikk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Kiosk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Mulighet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oppsett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av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kiosk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Garderobe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Minimum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stk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garderober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Tribune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Galleri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og/eller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sitteplasser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rundt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banen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(stoler/benker)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8710" y="1107770"/>
            <a:ext cx="5132070" cy="120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430"/>
              </a:lnSpc>
              <a:spcBef>
                <a:spcPts val="100"/>
              </a:spcBef>
            </a:pPr>
            <a:r>
              <a:rPr sz="5400" spc="-35" dirty="0"/>
              <a:t>Arrangementskrav</a:t>
            </a:r>
            <a:endParaRPr sz="5400"/>
          </a:p>
          <a:p>
            <a:pPr marL="12700">
              <a:lnSpc>
                <a:spcPts val="2830"/>
              </a:lnSpc>
            </a:pPr>
            <a:r>
              <a:rPr spc="-10" dirty="0"/>
              <a:t>(beskrevet</a:t>
            </a:r>
            <a:r>
              <a:rPr spc="-20" dirty="0"/>
              <a:t> 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EB</a:t>
            </a:r>
            <a:r>
              <a:rPr spc="-15" dirty="0"/>
              <a:t> </a:t>
            </a:r>
            <a:r>
              <a:rPr spc="-10" dirty="0"/>
              <a:t>arrangementshåndbok)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50484"/>
              </p:ext>
            </p:extLst>
          </p:nvPr>
        </p:nvGraphicFramePr>
        <p:xfrm>
          <a:off x="831850" y="1739900"/>
          <a:ext cx="10273030" cy="402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1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685">
                <a:tc>
                  <a:txBody>
                    <a:bodyPr/>
                    <a:lstStyle/>
                    <a:p>
                      <a:pPr marL="58419">
                        <a:lnSpc>
                          <a:spcPts val="14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Kampleder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344805">
                        <a:lnSpc>
                          <a:spcPts val="1400"/>
                        </a:lnSpc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Utdannede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kampledere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(nivå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og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nivå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1)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Kampledere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settes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opp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arrangørklubb.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Ved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behov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støtte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region,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må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region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kontaktes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senest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uker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før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arrangement.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47">
                <a:tc>
                  <a:txBody>
                    <a:bodyPr/>
                    <a:lstStyle/>
                    <a:p>
                      <a:pPr marL="58419">
                        <a:lnSpc>
                          <a:spcPts val="14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Arrangør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344805">
                        <a:lnSpc>
                          <a:spcPts val="1400"/>
                        </a:lnSpc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Klargjøring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av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arenaen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 indent="-344805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Ta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imot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lag,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vise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garderober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 err="1">
                          <a:latin typeface="Calibri"/>
                          <a:cs typeface="Calibri"/>
                        </a:rPr>
                        <a:t>være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 err="1">
                          <a:latin typeface="Calibri"/>
                          <a:cs typeface="Calibri"/>
                        </a:rPr>
                        <a:t>synlig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 err="1">
                          <a:latin typeface="Calibri"/>
                          <a:cs typeface="Calibri"/>
                        </a:rPr>
                        <a:t>kontaktpunkt</a:t>
                      </a:r>
                      <a:endParaRPr sz="1200" dirty="0" err="1">
                        <a:latin typeface="Calibri"/>
                        <a:cs typeface="Calibri"/>
                      </a:endParaRPr>
                    </a:p>
                    <a:p>
                      <a:pPr marL="403225" indent="-344805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Felles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hovedsekretariat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hele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arrangementet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 indent="-344805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Felles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tidsur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hele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 err="1">
                          <a:latin typeface="Calibri"/>
                          <a:cs typeface="Calibri"/>
                        </a:rPr>
                        <a:t>arrangementet</a:t>
                      </a:r>
                      <a:endParaRPr sz="1200" dirty="0" err="1">
                        <a:latin typeface="Calibri"/>
                        <a:cs typeface="Calibri"/>
                      </a:endParaRPr>
                    </a:p>
                    <a:p>
                      <a:pPr marL="403225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Dommeransvarlig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(se eget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punkt)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 indent="-344805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Hente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og skrive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ut,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og henge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opp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kampoppsett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fra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TA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 indent="-344805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Henge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opp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Fair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Basket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plakater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 indent="-344805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Hente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skrive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ut,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gå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innbytteskjema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deltakende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lag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 indent="-344805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Sende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arrangementsrapport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regionen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etterkant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260">
                <a:tc>
                  <a:txBody>
                    <a:bodyPr/>
                    <a:lstStyle/>
                    <a:p>
                      <a:pPr marL="58419">
                        <a:lnSpc>
                          <a:spcPts val="141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Dommeransvarlig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344805">
                        <a:lnSpc>
                          <a:spcPts val="1410"/>
                        </a:lnSpc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Følge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opp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kampledere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 indent="-344805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Være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kontaktpunkt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mellom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kampledere,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lagledere,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trenere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arrangør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 marR="251460" indent="-344805">
                        <a:lnSpc>
                          <a:spcPct val="1067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Rapportere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til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hovedsekretariat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ved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brudd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på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innbytteregler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uønskede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hendelser.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Arrangør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nevner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eventuelle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brudd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hendelser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arrangementsrapporten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som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sendes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marL="58419">
                        <a:lnSpc>
                          <a:spcPts val="141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Banesekretariat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344805">
                        <a:lnSpc>
                          <a:spcPts val="1410"/>
                        </a:lnSpc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Innbytteskjema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føres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av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sekretær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fra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hjemmelaget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 indent="-344805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Retningspil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styres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av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sekretær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fra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hjemmelaget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58419">
                        <a:lnSpc>
                          <a:spcPts val="1415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Førstehjelp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03225" indent="-344805">
                        <a:lnSpc>
                          <a:spcPts val="1415"/>
                        </a:lnSpc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Førstehjelpsskrin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må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være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tilgjengelig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244" y="134823"/>
            <a:ext cx="41827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/>
              <a:t>Arrangementskrav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917244" y="866504"/>
            <a:ext cx="8238490" cy="835660"/>
          </a:xfrm>
          <a:prstGeom prst="rect">
            <a:avLst/>
          </a:prstGeom>
        </p:spPr>
        <p:txBody>
          <a:bodyPr vert="horz" wrap="square" lIns="0" tIns="3619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900" spc="-10" dirty="0">
                <a:latin typeface="Calibri"/>
                <a:cs typeface="Calibri"/>
              </a:rPr>
              <a:t>Aktivitetsavvikling</a:t>
            </a:r>
            <a:endParaRPr sz="19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65"/>
              </a:spcBef>
            </a:pPr>
            <a:r>
              <a:rPr sz="1500" dirty="0">
                <a:latin typeface="Calibri"/>
                <a:cs typeface="Calibri"/>
              </a:rPr>
              <a:t>Innhold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hovedsekretariat: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printer,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laptop,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felles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klokke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speaker.</a:t>
            </a:r>
            <a:endParaRPr sz="1500">
              <a:latin typeface="Calibri"/>
              <a:cs typeface="Calibri"/>
            </a:endParaRPr>
          </a:p>
          <a:p>
            <a:pPr marL="469265">
              <a:spcBef>
                <a:spcPts val="140"/>
              </a:spcBef>
            </a:pPr>
            <a:r>
              <a:rPr sz="1500" spc="-10" dirty="0" err="1">
                <a:latin typeface="Calibri"/>
                <a:cs typeface="Calibri"/>
              </a:rPr>
              <a:t>Ekstra</a:t>
            </a:r>
            <a:r>
              <a:rPr sz="1500" spc="-10" dirty="0">
                <a:latin typeface="Calibri"/>
                <a:cs typeface="Calibri"/>
              </a:rPr>
              <a:t>:</a:t>
            </a:r>
            <a:r>
              <a:rPr lang="nb-NO" sz="1500" dirty="0">
                <a:latin typeface="Calibri"/>
                <a:cs typeface="Calibri"/>
              </a:rPr>
              <a:t> </a:t>
            </a:r>
            <a:r>
              <a:rPr sz="1500" spc="-10" dirty="0" err="1">
                <a:latin typeface="Calibri"/>
                <a:cs typeface="Calibri"/>
              </a:rPr>
              <a:t>innbytteskjema</a:t>
            </a:r>
            <a:r>
              <a:rPr sz="1500" spc="-10" dirty="0">
                <a:latin typeface="Calibri"/>
                <a:cs typeface="Calibri"/>
              </a:rPr>
              <a:t>,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 err="1">
                <a:latin typeface="Calibri"/>
                <a:cs typeface="Calibri"/>
              </a:rPr>
              <a:t>retningspil</a:t>
            </a:r>
            <a:r>
              <a:rPr sz="1500" spc="-10" dirty="0">
                <a:latin typeface="Calibri"/>
                <a:cs typeface="Calibri"/>
              </a:rPr>
              <a:t>, </a:t>
            </a:r>
            <a:r>
              <a:rPr sz="1500" spc="-10" dirty="0" err="1">
                <a:latin typeface="Calibri"/>
                <a:cs typeface="Calibri"/>
              </a:rPr>
              <a:t>aktivitetsledere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(U7-10),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kampledere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og</a:t>
            </a:r>
            <a:r>
              <a:rPr sz="1500" spc="-10" dirty="0">
                <a:latin typeface="Calibri"/>
                <a:cs typeface="Calibri"/>
              </a:rPr>
              <a:t> dommeransvarlig.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7244" y="1419809"/>
            <a:ext cx="9648825" cy="424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0665" indent="-227965">
              <a:lnSpc>
                <a:spcPts val="2500"/>
              </a:lnSpc>
              <a:spcBef>
                <a:spcPts val="11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Hovedsekretariat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-</a:t>
            </a:r>
            <a:r>
              <a:rPr sz="2200" dirty="0">
                <a:latin typeface="Calibri"/>
                <a:cs typeface="Calibri"/>
              </a:rPr>
              <a:t>teknisk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utstyr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består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av:</a:t>
            </a:r>
            <a:endParaRPr sz="2200">
              <a:latin typeface="Calibri"/>
              <a:cs typeface="Calibri"/>
            </a:endParaRPr>
          </a:p>
          <a:p>
            <a:pPr marL="697865" lvl="1" indent="-228600">
              <a:lnSpc>
                <a:spcPts val="2340"/>
              </a:lnSpc>
              <a:buFont typeface="Arial"/>
              <a:buChar char="•"/>
              <a:tabLst>
                <a:tab pos="697865" algn="l"/>
              </a:tabLst>
            </a:pPr>
            <a:r>
              <a:rPr sz="2200" spc="-10" dirty="0">
                <a:latin typeface="Calibri"/>
                <a:cs typeface="Calibri"/>
              </a:rPr>
              <a:t>Kampklokke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felles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baner</a:t>
            </a:r>
            <a:endParaRPr sz="2200">
              <a:latin typeface="Calibri"/>
              <a:cs typeface="Calibri"/>
            </a:endParaRPr>
          </a:p>
          <a:p>
            <a:pPr marL="697865" lvl="1" indent="-228600">
              <a:lnSpc>
                <a:spcPts val="2340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Kampur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(fløyte/lydsignal)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signalisering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av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kamptid</a:t>
            </a:r>
            <a:endParaRPr sz="2200">
              <a:latin typeface="Calibri"/>
              <a:cs typeface="Calibri"/>
            </a:endParaRPr>
          </a:p>
          <a:p>
            <a:pPr marL="697865" lvl="1" indent="-228600">
              <a:lnSpc>
                <a:spcPts val="2355"/>
              </a:lnSpc>
              <a:buFont typeface="Arial"/>
              <a:buChar char="•"/>
              <a:tabLst>
                <a:tab pos="697865" algn="l"/>
              </a:tabLst>
            </a:pPr>
            <a:r>
              <a:rPr sz="2200" spc="-10" dirty="0">
                <a:latin typeface="Calibri"/>
                <a:cs typeface="Calibri"/>
              </a:rPr>
              <a:t>Mikrofon/speaker</a:t>
            </a:r>
            <a:endParaRPr sz="2200">
              <a:latin typeface="Calibri"/>
              <a:cs typeface="Calibri"/>
            </a:endParaRPr>
          </a:p>
          <a:p>
            <a:pPr marL="697865" lvl="1" indent="-228600">
              <a:lnSpc>
                <a:spcPts val="2495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Printer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laptop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495"/>
              </a:lnSpc>
              <a:spcBef>
                <a:spcPts val="219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Banesekretariat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teknisk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utstyr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består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av:</a:t>
            </a:r>
            <a:endParaRPr sz="2200">
              <a:latin typeface="Calibri"/>
              <a:cs typeface="Calibri"/>
            </a:endParaRPr>
          </a:p>
          <a:p>
            <a:pPr marL="697865" lvl="1" indent="-228600">
              <a:lnSpc>
                <a:spcPts val="2340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En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indikator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vekslende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ballbesittelse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retningspil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697865" lvl="1" indent="-228600">
              <a:lnSpc>
                <a:spcPts val="2340"/>
              </a:lnSpc>
              <a:buFont typeface="Arial"/>
              <a:buChar char="•"/>
              <a:tabLst>
                <a:tab pos="697865" algn="l"/>
              </a:tabLst>
            </a:pPr>
            <a:r>
              <a:rPr sz="2200" b="1" spc="-20" dirty="0">
                <a:latin typeface="Calibri"/>
                <a:cs typeface="Calibri"/>
              </a:rPr>
              <a:t>Innbytteprotokoll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(deltakerliste).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(Ikke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kampskjema.)</a:t>
            </a:r>
            <a:endParaRPr sz="2200">
              <a:latin typeface="Calibri"/>
              <a:cs typeface="Calibri"/>
            </a:endParaRPr>
          </a:p>
          <a:p>
            <a:pPr marL="697865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</a:tabLst>
            </a:pPr>
            <a:r>
              <a:rPr sz="2200" b="1" dirty="0">
                <a:latin typeface="Calibri"/>
                <a:cs typeface="Calibri"/>
              </a:rPr>
              <a:t>En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sekretær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fra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hjemmelaget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hver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bane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i="1" dirty="0">
                <a:latin typeface="Calibri"/>
                <a:cs typeface="Calibri"/>
              </a:rPr>
              <a:t>alle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lag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har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en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hjemmekamp</a:t>
            </a:r>
            <a:r>
              <a:rPr sz="2200" i="1" spc="-11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og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spc="-25" dirty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697865">
              <a:lnSpc>
                <a:spcPts val="2245"/>
              </a:lnSpc>
            </a:pPr>
            <a:r>
              <a:rPr sz="2200" i="1" spc="-10" dirty="0">
                <a:latin typeface="Calibri"/>
                <a:cs typeface="Calibri"/>
              </a:rPr>
              <a:t>bortekamp</a:t>
            </a:r>
            <a:r>
              <a:rPr sz="2200" i="1" spc="-8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per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arrangement</a:t>
            </a:r>
            <a:r>
              <a:rPr sz="2200" spc="-10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spc="-10" dirty="0">
                <a:latin typeface="Calibri"/>
                <a:cs typeface="Calibri"/>
              </a:rPr>
              <a:t>Kamplederen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skal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benytte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offisielle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kampledertegnene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samtidig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forklare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avblåsningene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muntlig.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245"/>
              </a:lnSpc>
              <a:spcBef>
                <a:spcPts val="22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Arrangør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stiller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dommeransvarlig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skal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følge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opp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kamplederne,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være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20" dirty="0">
                <a:latin typeface="Calibri"/>
                <a:cs typeface="Calibri"/>
              </a:rPr>
              <a:t>kontaktpunkt,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rapportere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uønskede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hendelser.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Sekretariat</a:t>
            </a:r>
            <a:r>
              <a:rPr sz="4400" spc="-120" dirty="0"/>
              <a:t> </a:t>
            </a:r>
            <a:r>
              <a:rPr sz="4400" dirty="0"/>
              <a:t>og</a:t>
            </a:r>
            <a:r>
              <a:rPr sz="4400" spc="-140" dirty="0"/>
              <a:t> </a:t>
            </a:r>
            <a:r>
              <a:rPr sz="4400" spc="-10" dirty="0"/>
              <a:t>kampleder</a:t>
            </a:r>
            <a:endParaRPr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463" y="1150696"/>
            <a:ext cx="76085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/>
              <a:t>EasyBasket</a:t>
            </a:r>
            <a:r>
              <a:rPr sz="4400" spc="-195" dirty="0"/>
              <a:t> </a:t>
            </a:r>
            <a:r>
              <a:rPr sz="4400" spc="-10" dirty="0"/>
              <a:t>arrangementsrammer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17244" y="1718026"/>
            <a:ext cx="3919854" cy="365061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200" spc="-20" dirty="0">
                <a:latin typeface="Calibri"/>
                <a:cs typeface="Calibri"/>
              </a:rPr>
              <a:t>EasyBasket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7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</a:t>
            </a:r>
            <a:endParaRPr sz="2200"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720"/>
              </a:spcBef>
              <a:buChar char="-"/>
              <a:tabLst>
                <a:tab pos="161925" algn="l"/>
              </a:tabLst>
            </a:pPr>
            <a:r>
              <a:rPr sz="2200" spc="-75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kamper</a:t>
            </a:r>
            <a:endParaRPr sz="2200" dirty="0">
              <a:latin typeface="Calibri"/>
              <a:cs typeface="Calibri"/>
            </a:endParaRPr>
          </a:p>
          <a:p>
            <a:pPr marL="161925" indent="-149225">
              <a:lnSpc>
                <a:spcPts val="2510"/>
              </a:lnSpc>
              <a:spcBef>
                <a:spcPts val="745"/>
              </a:spcBef>
              <a:buChar char="-"/>
              <a:tabLst>
                <a:tab pos="161925" algn="l"/>
              </a:tabLst>
            </a:pPr>
            <a:r>
              <a:rPr sz="2200" dirty="0">
                <a:latin typeface="Calibri"/>
                <a:cs typeface="Calibri"/>
              </a:rPr>
              <a:t>En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felles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aktivitetsdel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mellom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kampene*</a:t>
            </a:r>
            <a:endParaRPr sz="2200"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745"/>
              </a:spcBef>
              <a:buChar char="-"/>
              <a:tabLst>
                <a:tab pos="161925" algn="l"/>
              </a:tabLst>
            </a:pPr>
            <a:r>
              <a:rPr sz="2200" dirty="0">
                <a:latin typeface="Calibri"/>
                <a:cs typeface="Calibri"/>
              </a:rPr>
              <a:t>Hvert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hallen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maks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</a:t>
            </a:r>
            <a:r>
              <a:rPr sz="2200" spc="-20" dirty="0">
                <a:latin typeface="Calibri"/>
                <a:cs typeface="Calibri"/>
              </a:rPr>
              <a:t> timer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  <a:buFont typeface="Calibri"/>
              <a:buChar char="-"/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20" dirty="0">
                <a:latin typeface="Calibri"/>
                <a:cs typeface="Calibri"/>
              </a:rPr>
              <a:t>EasyBasket </a:t>
            </a:r>
            <a:r>
              <a:rPr sz="2200" dirty="0">
                <a:latin typeface="Calibri"/>
                <a:cs typeface="Calibri"/>
              </a:rPr>
              <a:t>U 11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13</a:t>
            </a:r>
            <a:endParaRPr sz="2200"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720"/>
              </a:spcBef>
              <a:buChar char="-"/>
              <a:tabLst>
                <a:tab pos="161925" algn="l"/>
              </a:tabLst>
            </a:pPr>
            <a:r>
              <a:rPr sz="2200" spc="-75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kamper</a:t>
            </a:r>
            <a:endParaRPr sz="2200"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750"/>
              </a:spcBef>
              <a:buChar char="-"/>
              <a:tabLst>
                <a:tab pos="161925" algn="l"/>
              </a:tabLst>
            </a:pPr>
            <a:r>
              <a:rPr sz="2200" dirty="0">
                <a:latin typeface="Calibri"/>
                <a:cs typeface="Calibri"/>
              </a:rPr>
              <a:t>Hvert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 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hallen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maks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timer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Praktisk</a:t>
            </a:r>
            <a:r>
              <a:rPr sz="4400" spc="-140" dirty="0"/>
              <a:t> </a:t>
            </a:r>
            <a:r>
              <a:rPr sz="4400" spc="-10" dirty="0"/>
              <a:t>gjennomføring</a:t>
            </a:r>
            <a:r>
              <a:rPr sz="4400" spc="-120" dirty="0"/>
              <a:t> </a:t>
            </a:r>
            <a:r>
              <a:rPr sz="4400" dirty="0"/>
              <a:t>av</a:t>
            </a:r>
            <a:r>
              <a:rPr sz="4400" spc="-160" dirty="0"/>
              <a:t> </a:t>
            </a:r>
            <a:r>
              <a:rPr sz="4400" dirty="0"/>
              <a:t>EB</a:t>
            </a:r>
            <a:r>
              <a:rPr sz="4400" spc="-165" dirty="0"/>
              <a:t> </a:t>
            </a:r>
            <a:r>
              <a:rPr sz="4400" spc="-10" dirty="0"/>
              <a:t>arrangement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17244" y="1717243"/>
            <a:ext cx="9571355" cy="408509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Liten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bane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Lave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kurver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Sekretariat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på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banen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retningspil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innbytteprotokoll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25" dirty="0">
                <a:latin typeface="Calibri"/>
                <a:cs typeface="Calibri"/>
              </a:rPr>
              <a:t>4-</a:t>
            </a:r>
            <a:r>
              <a:rPr sz="2800" dirty="0">
                <a:latin typeface="Calibri"/>
                <a:cs typeface="Calibri"/>
              </a:rPr>
              <a:t>10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spillere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lag*</a:t>
            </a:r>
            <a:endParaRPr sz="2800" dirty="0">
              <a:latin typeface="Calibri"/>
              <a:cs typeface="Calibri"/>
            </a:endParaRPr>
          </a:p>
          <a:p>
            <a:pPr marL="240029" marR="5080" indent="-227329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Lagene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være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rene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jentelag,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rene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guttelag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eller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mixlag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EB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er 	</a:t>
            </a:r>
            <a:r>
              <a:rPr sz="2800" spc="-10" dirty="0">
                <a:latin typeface="Calibri"/>
                <a:cs typeface="Calibri"/>
              </a:rPr>
              <a:t>kjønnsnøytralt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«Tvunget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innbytte»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lik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spilletid</a:t>
            </a:r>
            <a:r>
              <a:rPr lang="nb-NO" sz="2800" spc="-10" dirty="0">
                <a:latin typeface="Calibri"/>
                <a:cs typeface="Calibri"/>
              </a:rPr>
              <a:t> – Spilleren som spiller mest skal spille maksimalt én periode mer enn spilleren som spiller minst. 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Ingen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poeng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føres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eller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vises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39630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/>
              <a:t>EasyBasket</a:t>
            </a:r>
            <a:r>
              <a:rPr sz="4400" spc="-160" dirty="0"/>
              <a:t> </a:t>
            </a:r>
            <a:r>
              <a:rPr sz="4400" spc="-10" dirty="0"/>
              <a:t>regler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17244" y="1307485"/>
            <a:ext cx="9571990" cy="393851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Ballstr.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5.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4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spillere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på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banen.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Kampene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6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perioder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på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5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minutter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løpende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tid.</a:t>
            </a:r>
            <a:endParaRPr sz="2600" dirty="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Pausene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mellom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periodene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på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minutt,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kun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mellom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periode </a:t>
            </a:r>
            <a:r>
              <a:rPr sz="2600" dirty="0">
                <a:latin typeface="Calibri"/>
                <a:cs typeface="Calibri"/>
              </a:rPr>
              <a:t>(halvveis)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pausen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på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minutter.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Hjemmelaget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starter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med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ballen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fra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midtbanen.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</a:tabLst>
            </a:pPr>
            <a:r>
              <a:rPr sz="2600" spc="-10" dirty="0">
                <a:latin typeface="Calibri"/>
                <a:cs typeface="Calibri"/>
              </a:rPr>
              <a:t>Retningspil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brukes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hoppballsituasjoner.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Ingen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poengs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linje.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Ingen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«Time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out».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/>
              <a:t>EasyBasket</a:t>
            </a:r>
            <a:r>
              <a:rPr sz="4400" spc="-165" dirty="0"/>
              <a:t> </a:t>
            </a:r>
            <a:r>
              <a:rPr sz="4400" dirty="0"/>
              <a:t>regler</a:t>
            </a:r>
            <a:r>
              <a:rPr sz="4400" spc="-150" dirty="0"/>
              <a:t> </a:t>
            </a:r>
            <a:r>
              <a:rPr sz="4400" spc="-10" dirty="0"/>
              <a:t>forts.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17244" y="1582089"/>
            <a:ext cx="10161270" cy="39903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Ikke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lov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å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ballen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spiller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holder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ballen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hender.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8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sekunders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24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sekunders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reglene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benyttes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ikke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 err="1">
                <a:latin typeface="Calibri"/>
                <a:cs typeface="Calibri"/>
              </a:rPr>
              <a:t>Tilbakespill</a:t>
            </a:r>
            <a:r>
              <a:rPr lang="nb-NO" sz="2800" spc="-1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reg</a:t>
            </a:r>
            <a:r>
              <a:rPr lang="nb-NO" sz="2800" dirty="0">
                <a:latin typeface="Calibri"/>
                <a:cs typeface="Calibri"/>
              </a:rPr>
              <a:t>e</a:t>
            </a:r>
            <a:r>
              <a:rPr sz="2800" dirty="0" err="1">
                <a:latin typeface="Calibri"/>
                <a:cs typeface="Calibri"/>
              </a:rPr>
              <a:t>len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benyttes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ikke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(backcourt).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spiller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ikke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feiles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ut.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Ingen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straffekast.</a:t>
            </a:r>
            <a:endParaRPr sz="2800" dirty="0">
              <a:latin typeface="Calibri"/>
              <a:cs typeface="Calibri"/>
            </a:endParaRPr>
          </a:p>
          <a:p>
            <a:pPr marL="240029" marR="5080" indent="-227329">
              <a:lnSpc>
                <a:spcPts val="269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Det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påbudt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lagene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spiller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personlig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oppdekning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(mann-til-</a:t>
            </a:r>
            <a:r>
              <a:rPr sz="2800" spc="-20" dirty="0">
                <a:latin typeface="Calibri"/>
                <a:cs typeface="Calibri"/>
              </a:rPr>
              <a:t>mann 	</a:t>
            </a:r>
            <a:r>
              <a:rPr sz="2800" spc="-10" dirty="0">
                <a:latin typeface="Calibri"/>
                <a:cs typeface="Calibri"/>
              </a:rPr>
              <a:t>forsvar).</a:t>
            </a:r>
            <a:endParaRPr sz="2800" dirty="0">
              <a:latin typeface="Calibri"/>
              <a:cs typeface="Calibri"/>
            </a:endParaRPr>
          </a:p>
          <a:p>
            <a:pPr marL="240029" marR="504190" indent="-227329">
              <a:lnSpc>
                <a:spcPct val="800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Lagene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får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kun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spille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forsvar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på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egen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banehalvdel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etter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og 	</a:t>
            </a:r>
            <a:r>
              <a:rPr sz="2800" spc="-10" dirty="0">
                <a:latin typeface="Calibri"/>
                <a:cs typeface="Calibri"/>
              </a:rPr>
              <a:t>innkast.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Økonomi</a:t>
            </a:r>
            <a:r>
              <a:rPr sz="4400" spc="-170" dirty="0"/>
              <a:t> </a:t>
            </a:r>
            <a:r>
              <a:rPr spc="-20" dirty="0"/>
              <a:t>(EasyBasket</a:t>
            </a:r>
            <a:r>
              <a:rPr spc="-70" dirty="0"/>
              <a:t> </a:t>
            </a:r>
            <a:r>
              <a:rPr spc="-10" dirty="0"/>
              <a:t>økonomiske</a:t>
            </a:r>
            <a:r>
              <a:rPr spc="-125" dirty="0"/>
              <a:t> </a:t>
            </a:r>
            <a:r>
              <a:rPr spc="-10" dirty="0"/>
              <a:t>betingelser)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121522" y="1737741"/>
            <a:ext cx="87947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latin typeface="Calibri"/>
                <a:cs typeface="Calibri"/>
              </a:rPr>
              <a:t>2000,-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1737741"/>
            <a:ext cx="4686935" cy="31918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ts val="2905"/>
              </a:lnSpc>
              <a:spcBef>
                <a:spcPts val="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Arrangørstøtte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fra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NBBF</a:t>
            </a:r>
            <a:endParaRPr lang="nb-NO" sz="2600" dirty="0">
              <a:latin typeface="Calibri"/>
              <a:cs typeface="Calibri"/>
            </a:endParaRPr>
          </a:p>
          <a:p>
            <a:pPr marL="697230" lvl="1" indent="-227965">
              <a:lnSpc>
                <a:spcPts val="2690"/>
              </a:lnSpc>
              <a:buFont typeface="Arial"/>
              <a:buChar char="•"/>
              <a:tabLst>
                <a:tab pos="697230" algn="l"/>
              </a:tabLst>
            </a:pPr>
            <a:endParaRPr lang="nb-NO" sz="2600" spc="-10" dirty="0">
              <a:latin typeface="Calibri"/>
              <a:cs typeface="Calibri"/>
            </a:endParaRPr>
          </a:p>
          <a:p>
            <a:pPr marL="697230" lvl="1" indent="-227965">
              <a:lnSpc>
                <a:spcPts val="2690"/>
              </a:lnSpc>
              <a:buFont typeface="Arial"/>
              <a:buChar char="•"/>
              <a:tabLst>
                <a:tab pos="697230" algn="l"/>
              </a:tabLst>
            </a:pPr>
            <a:r>
              <a:rPr lang="nb-NO" sz="2600" spc="-10" dirty="0">
                <a:latin typeface="Calibri"/>
                <a:cs typeface="Calibri"/>
              </a:rPr>
              <a:t>Kiosk</a:t>
            </a:r>
            <a:endParaRPr lang="nb-NO" sz="2600" dirty="0">
              <a:latin typeface="Calibri"/>
              <a:cs typeface="Calibri"/>
            </a:endParaRPr>
          </a:p>
          <a:p>
            <a:pPr marL="697865" lvl="1" indent="-228600">
              <a:lnSpc>
                <a:spcPts val="2690"/>
              </a:lnSpc>
              <a:buFont typeface="Arial"/>
              <a:buChar char="•"/>
              <a:tabLst>
                <a:tab pos="697865" algn="l"/>
              </a:tabLst>
            </a:pPr>
            <a:r>
              <a:rPr sz="2600" i="1" dirty="0" err="1">
                <a:latin typeface="Calibri"/>
                <a:cs typeface="Calibri"/>
              </a:rPr>
              <a:t>Overskudd</a:t>
            </a:r>
            <a:r>
              <a:rPr sz="2600" i="1" spc="-14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kamplederhonorar</a:t>
            </a:r>
            <a:endParaRPr sz="2600" dirty="0">
              <a:latin typeface="Calibri"/>
              <a:cs typeface="Calibri"/>
            </a:endParaRPr>
          </a:p>
          <a:p>
            <a:pPr marL="697230" lvl="1" indent="-227965">
              <a:lnSpc>
                <a:spcPts val="2690"/>
              </a:lnSpc>
              <a:buFont typeface="Arial"/>
              <a:buChar char="•"/>
              <a:tabLst>
                <a:tab pos="697230" algn="l"/>
              </a:tabLst>
            </a:pPr>
            <a:r>
              <a:rPr sz="2600" spc="-10" dirty="0">
                <a:latin typeface="Calibri"/>
                <a:cs typeface="Calibri"/>
              </a:rPr>
              <a:t>Hall-</a:t>
            </a:r>
            <a:r>
              <a:rPr sz="2600" spc="-20" dirty="0">
                <a:latin typeface="Calibri"/>
                <a:cs typeface="Calibri"/>
              </a:rPr>
              <a:t>leie</a:t>
            </a:r>
            <a:endParaRPr sz="2600" dirty="0">
              <a:latin typeface="Calibri"/>
              <a:cs typeface="Calibri"/>
            </a:endParaRPr>
          </a:p>
          <a:p>
            <a:pPr marL="697865" lvl="1" indent="-228600">
              <a:lnSpc>
                <a:spcPts val="2675"/>
              </a:lnSpc>
              <a:buFont typeface="Arial"/>
              <a:buChar char="•"/>
              <a:tabLst>
                <a:tab pos="697865" algn="l"/>
              </a:tabLst>
            </a:pPr>
            <a:r>
              <a:rPr sz="2600" dirty="0">
                <a:latin typeface="Calibri"/>
                <a:cs typeface="Calibri"/>
              </a:rPr>
              <a:t>Regionale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ordninger</a:t>
            </a:r>
            <a:endParaRPr sz="2600" dirty="0">
              <a:latin typeface="Calibri"/>
              <a:cs typeface="Calibri"/>
            </a:endParaRPr>
          </a:p>
          <a:p>
            <a:pPr marL="697230" lvl="1" indent="-227965">
              <a:lnSpc>
                <a:spcPts val="2675"/>
              </a:lnSpc>
              <a:buFont typeface="Arial"/>
              <a:buChar char="•"/>
              <a:tabLst>
                <a:tab pos="697230" algn="l"/>
              </a:tabLst>
            </a:pPr>
            <a:r>
              <a:rPr sz="2600" spc="-10" dirty="0">
                <a:latin typeface="Calibri"/>
                <a:cs typeface="Calibri"/>
              </a:rPr>
              <a:t>Klubbshop</a:t>
            </a:r>
            <a:endParaRPr sz="2600" dirty="0">
              <a:latin typeface="Calibri"/>
              <a:cs typeface="Calibri"/>
            </a:endParaRPr>
          </a:p>
          <a:p>
            <a:pPr marL="697865" lvl="1" indent="-228600">
              <a:lnSpc>
                <a:spcPts val="2675"/>
              </a:lnSpc>
              <a:buFont typeface="Arial"/>
              <a:buChar char="•"/>
              <a:tabLst>
                <a:tab pos="697865" algn="l"/>
              </a:tabLst>
            </a:pPr>
            <a:r>
              <a:rPr sz="2600" spc="-10" dirty="0">
                <a:latin typeface="Calibri"/>
                <a:cs typeface="Calibri"/>
              </a:rPr>
              <a:t>Klubbsponsorer</a:t>
            </a:r>
            <a:endParaRPr sz="2600" dirty="0">
              <a:latin typeface="Calibri"/>
              <a:cs typeface="Calibri"/>
            </a:endParaRPr>
          </a:p>
          <a:p>
            <a:pPr marL="697230" lvl="1" indent="-227965">
              <a:lnSpc>
                <a:spcPts val="3010"/>
              </a:lnSpc>
              <a:buFont typeface="Arial"/>
              <a:buChar char="•"/>
              <a:tabLst>
                <a:tab pos="697230" algn="l"/>
              </a:tabLst>
            </a:pPr>
            <a:r>
              <a:rPr sz="2700" i="1" dirty="0">
                <a:latin typeface="Calibri"/>
                <a:cs typeface="Calibri"/>
              </a:rPr>
              <a:t>(Ikke</a:t>
            </a:r>
            <a:r>
              <a:rPr sz="2700" i="1" spc="-4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tillatt</a:t>
            </a:r>
            <a:r>
              <a:rPr sz="2700" i="1" spc="-8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med</a:t>
            </a:r>
            <a:r>
              <a:rPr sz="2700" i="1" spc="-75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billettsalg)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244" y="4881752"/>
            <a:ext cx="5827395" cy="8356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Deltageravgift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40665" algn="l"/>
              </a:tabLst>
            </a:pPr>
            <a:r>
              <a:rPr sz="2600" spc="-10" dirty="0">
                <a:latin typeface="Calibri"/>
                <a:cs typeface="Calibri"/>
              </a:rPr>
              <a:t>Kamplederhonorar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(betales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via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arrangør)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6010" y="4881752"/>
            <a:ext cx="730250" cy="832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latin typeface="Calibri"/>
                <a:cs typeface="Calibri"/>
              </a:rPr>
              <a:t>400,-</a:t>
            </a:r>
            <a:endParaRPr sz="26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  <a:spcBef>
                <a:spcPts val="120"/>
              </a:spcBef>
            </a:pPr>
            <a:r>
              <a:rPr sz="2600" spc="-10" dirty="0">
                <a:latin typeface="Calibri"/>
                <a:cs typeface="Calibri"/>
              </a:rPr>
              <a:t>300,-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81" y="915746"/>
            <a:ext cx="732535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/>
              <a:t>EasyBasket</a:t>
            </a:r>
            <a:r>
              <a:rPr sz="4400" spc="-165" dirty="0"/>
              <a:t> </a:t>
            </a:r>
            <a:r>
              <a:rPr sz="4400" spc="-25" dirty="0"/>
              <a:t>arrangørkurs</a:t>
            </a:r>
            <a:r>
              <a:rPr sz="4400" spc="-125" dirty="0"/>
              <a:t> </a:t>
            </a:r>
            <a:r>
              <a:rPr sz="4400" spc="-10" dirty="0"/>
              <a:t>agenda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16381" y="1888124"/>
            <a:ext cx="3147060" cy="30867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6870" algn="l"/>
              </a:tabLst>
            </a:pPr>
            <a:r>
              <a:rPr sz="2000" spc="-10" dirty="0">
                <a:latin typeface="Calibri"/>
                <a:cs typeface="Calibri"/>
              </a:rPr>
              <a:t>Introduksjon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EB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konseptet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EB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grunntanke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EB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retningslinjer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verdier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EB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arrangøroppgaver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EB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arrangement</a:t>
            </a:r>
            <a:endParaRPr sz="2000">
              <a:latin typeface="Calibri"/>
              <a:cs typeface="Calibri"/>
            </a:endParaRPr>
          </a:p>
          <a:p>
            <a:pPr marL="603250" lvl="1" indent="-133350">
              <a:lnSpc>
                <a:spcPct val="100000"/>
              </a:lnSpc>
              <a:spcBef>
                <a:spcPts val="285"/>
              </a:spcBef>
              <a:buChar char="-"/>
              <a:tabLst>
                <a:tab pos="603250" algn="l"/>
              </a:tabLst>
            </a:pPr>
            <a:r>
              <a:rPr sz="2000" spc="-20" dirty="0">
                <a:latin typeface="Calibri"/>
                <a:cs typeface="Calibri"/>
              </a:rPr>
              <a:t>EasyBasket</a:t>
            </a:r>
            <a:r>
              <a:rPr sz="2000" spc="-10" dirty="0">
                <a:latin typeface="Calibri"/>
                <a:cs typeface="Calibri"/>
              </a:rPr>
              <a:t> regler</a:t>
            </a:r>
            <a:endParaRPr sz="2000">
              <a:latin typeface="Calibri"/>
              <a:cs typeface="Calibri"/>
            </a:endParaRPr>
          </a:p>
          <a:p>
            <a:pPr marL="602615" lvl="1" indent="-132715">
              <a:lnSpc>
                <a:spcPct val="100000"/>
              </a:lnSpc>
              <a:spcBef>
                <a:spcPts val="295"/>
              </a:spcBef>
              <a:buChar char="-"/>
              <a:tabLst>
                <a:tab pos="602615" algn="l"/>
              </a:tabLst>
            </a:pPr>
            <a:r>
              <a:rPr sz="2000" dirty="0">
                <a:latin typeface="Calibri"/>
                <a:cs typeface="Calibri"/>
              </a:rPr>
              <a:t>Fair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Basket</a:t>
            </a:r>
            <a:endParaRPr sz="2000">
              <a:latin typeface="Calibri"/>
              <a:cs typeface="Calibri"/>
            </a:endParaRPr>
          </a:p>
          <a:p>
            <a:pPr marL="603250" lvl="1" indent="-133350">
              <a:lnSpc>
                <a:spcPct val="100000"/>
              </a:lnSpc>
              <a:spcBef>
                <a:spcPts val="260"/>
              </a:spcBef>
              <a:buChar char="-"/>
              <a:tabLst>
                <a:tab pos="603250" algn="l"/>
              </a:tabLst>
            </a:pPr>
            <a:r>
              <a:rPr sz="2000" spc="-10" dirty="0">
                <a:latin typeface="Calibri"/>
                <a:cs typeface="Calibri"/>
              </a:rPr>
              <a:t>Økonomi</a:t>
            </a:r>
            <a:endParaRPr sz="2000">
              <a:latin typeface="Calibri"/>
              <a:cs typeface="Calibri"/>
            </a:endParaRPr>
          </a:p>
          <a:p>
            <a:pPr marL="602615" lvl="1" indent="-132715">
              <a:lnSpc>
                <a:spcPct val="100000"/>
              </a:lnSpc>
              <a:spcBef>
                <a:spcPts val="290"/>
              </a:spcBef>
              <a:buChar char="-"/>
              <a:tabLst>
                <a:tab pos="602615" algn="l"/>
              </a:tabLst>
            </a:pPr>
            <a:r>
              <a:rPr sz="2000" spc="-10" dirty="0">
                <a:latin typeface="Calibri"/>
                <a:cs typeface="Calibri"/>
              </a:rPr>
              <a:t>TurneringsAdmin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902030"/>
            <a:ext cx="47853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0" dirty="0"/>
              <a:t>TurneringsAdmin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917244" y="2079044"/>
            <a:ext cx="3378200" cy="30422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spc="-10" dirty="0">
                <a:latin typeface="Calibri"/>
                <a:cs typeface="Calibri"/>
              </a:rPr>
              <a:t>NBBF/Region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80"/>
              </a:spcBef>
            </a:pPr>
            <a:r>
              <a:rPr sz="2000" dirty="0">
                <a:latin typeface="Calibri"/>
                <a:cs typeface="Calibri"/>
              </a:rPr>
              <a:t>Setter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opp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arrangementer.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Calibri"/>
                <a:cs typeface="Calibri"/>
              </a:rPr>
              <a:t>Utarbeider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kampoppsett.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spc="-10" dirty="0">
                <a:latin typeface="Calibri"/>
                <a:cs typeface="Calibri"/>
              </a:rPr>
              <a:t>Arrangørklubb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80"/>
              </a:spcBef>
            </a:pPr>
            <a:r>
              <a:rPr sz="2000" dirty="0">
                <a:latin typeface="Calibri"/>
                <a:cs typeface="Calibri"/>
              </a:rPr>
              <a:t>Skriver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kampoppsett.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Calibri"/>
                <a:cs typeface="Calibri"/>
              </a:rPr>
              <a:t>Skriver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innbytteprotokoll.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-10" dirty="0">
                <a:latin typeface="Calibri"/>
                <a:cs typeface="Calibri"/>
              </a:rPr>
              <a:t>Deltakende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lag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Calibri"/>
                <a:cs typeface="Calibri"/>
              </a:rPr>
              <a:t>Melder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81" y="910539"/>
            <a:ext cx="544131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20" dirty="0"/>
              <a:t>EasyBasket</a:t>
            </a:r>
            <a:r>
              <a:rPr sz="4900" spc="-220" dirty="0"/>
              <a:t> </a:t>
            </a:r>
            <a:r>
              <a:rPr sz="4900" spc="-20" dirty="0"/>
              <a:t>konseptet</a:t>
            </a:r>
            <a:endParaRPr sz="4900"/>
          </a:p>
        </p:txBody>
      </p:sp>
      <p:sp>
        <p:nvSpPr>
          <p:cNvPr id="4" name="object 4"/>
          <p:cNvSpPr txBox="1"/>
          <p:nvPr/>
        </p:nvSpPr>
        <p:spPr>
          <a:xfrm>
            <a:off x="716381" y="1968245"/>
            <a:ext cx="1117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694" y="2632963"/>
            <a:ext cx="1117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381" y="3562553"/>
            <a:ext cx="11176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0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81" y="4496180"/>
            <a:ext cx="1117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1060" y="1968245"/>
            <a:ext cx="4198620" cy="3190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Norges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Basketballforbunds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barneidrettstilbud.</a:t>
            </a:r>
            <a:endParaRPr sz="2200" dirty="0">
              <a:latin typeface="Calibri"/>
              <a:cs typeface="Calibri"/>
            </a:endParaRPr>
          </a:p>
          <a:p>
            <a:pPr marL="12700" marR="951865" algn="just">
              <a:lnSpc>
                <a:spcPct val="80000"/>
              </a:lnSpc>
              <a:spcBef>
                <a:spcPts val="1010"/>
              </a:spcBef>
            </a:pPr>
            <a:r>
              <a:rPr lang="nb-NO" sz="2200" dirty="0">
                <a:latin typeface="Calibri"/>
                <a:cs typeface="Calibri"/>
              </a:rPr>
              <a:t>U</a:t>
            </a:r>
            <a:r>
              <a:rPr sz="2200" dirty="0" err="1">
                <a:latin typeface="Calibri"/>
                <a:cs typeface="Calibri"/>
              </a:rPr>
              <a:t>tviklet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å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ivareta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barnets helhetlige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idrettsutvikling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og </a:t>
            </a:r>
            <a:r>
              <a:rPr sz="2200" spc="-10" dirty="0">
                <a:latin typeface="Calibri"/>
                <a:cs typeface="Calibri"/>
              </a:rPr>
              <a:t>idrettsopplevelse.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80100"/>
              </a:lnSpc>
              <a:spcBef>
                <a:spcPts val="985"/>
              </a:spcBef>
            </a:pPr>
            <a:r>
              <a:rPr lang="nb-NO" sz="2200" dirty="0">
                <a:latin typeface="Calibri"/>
                <a:cs typeface="Calibri"/>
              </a:rPr>
              <a:t>B</a:t>
            </a:r>
            <a:r>
              <a:rPr sz="2200" dirty="0" err="1">
                <a:latin typeface="Calibri"/>
                <a:cs typeface="Calibri"/>
              </a:rPr>
              <a:t>estår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av</a:t>
            </a:r>
            <a:r>
              <a:rPr sz="2200" spc="-25" dirty="0">
                <a:latin typeface="Calibri"/>
                <a:cs typeface="Calibri"/>
              </a:rPr>
              <a:t> EasyBasket-</a:t>
            </a:r>
            <a:r>
              <a:rPr sz="2200" dirty="0">
                <a:latin typeface="Calibri"/>
                <a:cs typeface="Calibri"/>
              </a:rPr>
              <a:t>aktivitet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klubb </a:t>
            </a:r>
            <a:r>
              <a:rPr sz="2200" dirty="0">
                <a:latin typeface="Calibri"/>
                <a:cs typeface="Calibri"/>
              </a:rPr>
              <a:t>og </a:t>
            </a:r>
            <a:r>
              <a:rPr sz="2200" spc="-25" dirty="0">
                <a:latin typeface="Calibri"/>
                <a:cs typeface="Calibri"/>
              </a:rPr>
              <a:t>EasyBasket-</a:t>
            </a:r>
            <a:r>
              <a:rPr sz="2200" spc="-10" dirty="0">
                <a:latin typeface="Calibri"/>
                <a:cs typeface="Calibri"/>
              </a:rPr>
              <a:t>arrangement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 regi</a:t>
            </a:r>
            <a:r>
              <a:rPr sz="2200" spc="-25" dirty="0">
                <a:latin typeface="Calibri"/>
                <a:cs typeface="Calibri"/>
              </a:rPr>
              <a:t> av </a:t>
            </a:r>
            <a:r>
              <a:rPr sz="2200" dirty="0">
                <a:latin typeface="Calibri"/>
                <a:cs typeface="Calibri"/>
              </a:rPr>
              <a:t>NBBF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underliggende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regioner.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480"/>
              </a:spcBef>
            </a:pPr>
            <a:r>
              <a:rPr lang="nb-NO" sz="2200" dirty="0">
                <a:latin typeface="Calibri"/>
                <a:cs typeface="Calibri"/>
              </a:rPr>
              <a:t>F</a:t>
            </a:r>
            <a:r>
              <a:rPr sz="2200" dirty="0" err="1">
                <a:latin typeface="Calibri"/>
                <a:cs typeface="Calibri"/>
              </a:rPr>
              <a:t>ølger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NBBFs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verdier;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Inkluderende,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tabLst>
                <a:tab pos="1841500" algn="l"/>
              </a:tabLst>
            </a:pPr>
            <a:r>
              <a:rPr lang="nb-NO" sz="2200" spc="-10" dirty="0">
                <a:latin typeface="Calibri"/>
                <a:cs typeface="Calibri"/>
              </a:rPr>
              <a:t>gøy og utviklende. 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81" y="1089736"/>
            <a:ext cx="736081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5400" spc="-25" dirty="0"/>
              <a:t>Grunntanke </a:t>
            </a:r>
            <a:r>
              <a:rPr lang="nb-NO" sz="5400" spc="-25" dirty="0" err="1"/>
              <a:t>EasyBasket</a:t>
            </a:r>
            <a:r>
              <a:rPr lang="nb-NO" sz="5400" spc="-25" dirty="0"/>
              <a:t> 1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716381" y="2023110"/>
            <a:ext cx="6686550" cy="296989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6870" marR="5080" indent="-344805">
              <a:lnSpc>
                <a:spcPct val="70000"/>
              </a:lnSpc>
              <a:spcBef>
                <a:spcPts val="810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EasyBasket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spesielt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viktig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kampledere,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trenere, </a:t>
            </a:r>
            <a:r>
              <a:rPr sz="2000" dirty="0">
                <a:latin typeface="Calibri"/>
                <a:cs typeface="Calibri"/>
              </a:rPr>
              <a:t>lagledere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arrangører </a:t>
            </a:r>
            <a:r>
              <a:rPr sz="2000" dirty="0">
                <a:latin typeface="Calibri"/>
                <a:cs typeface="Calibri"/>
              </a:rPr>
              <a:t>legger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opp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avvikle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kampene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med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kameratslig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vennlig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tone.</a:t>
            </a:r>
            <a:endParaRPr sz="2000" dirty="0">
              <a:latin typeface="Calibri"/>
              <a:cs typeface="Calibri"/>
            </a:endParaRPr>
          </a:p>
          <a:p>
            <a:pPr marL="356870" marR="27940" indent="-344805">
              <a:lnSpc>
                <a:spcPct val="70000"/>
              </a:lnSpc>
              <a:spcBef>
                <a:spcPts val="985"/>
              </a:spcBef>
              <a:buFont typeface="Arial"/>
              <a:buChar char="•"/>
              <a:tabLst>
                <a:tab pos="356870" algn="l"/>
              </a:tabLst>
            </a:pPr>
            <a:r>
              <a:rPr sz="2000" spc="-20" dirty="0">
                <a:latin typeface="Calibri"/>
                <a:cs typeface="Calibri"/>
              </a:rPr>
              <a:t>EB-</a:t>
            </a:r>
            <a:r>
              <a:rPr sz="2000" spc="-10" dirty="0">
                <a:latin typeface="Calibri"/>
                <a:cs typeface="Calibri"/>
              </a:rPr>
              <a:t>arrangementene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forlengelse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EB-</a:t>
            </a:r>
            <a:r>
              <a:rPr sz="2000" spc="-10" dirty="0">
                <a:latin typeface="Calibri"/>
                <a:cs typeface="Calibri"/>
              </a:rPr>
              <a:t>aktivitetstilbudet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klubb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skal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sees på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ekstra </a:t>
            </a:r>
            <a:r>
              <a:rPr sz="2000" spc="-10" dirty="0">
                <a:latin typeface="Calibri"/>
                <a:cs typeface="Calibri"/>
              </a:rPr>
              <a:t>treningsarena.</a:t>
            </a:r>
            <a:endParaRPr sz="2000" dirty="0">
              <a:latin typeface="Calibri"/>
              <a:cs typeface="Calibri"/>
            </a:endParaRPr>
          </a:p>
          <a:p>
            <a:pPr marL="356870" marR="1002665" indent="-34480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Lagene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oppfordres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minst 4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treninger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25" dirty="0">
                <a:latin typeface="Calibri"/>
                <a:cs typeface="Calibri"/>
              </a:rPr>
              <a:t> EB- </a:t>
            </a:r>
            <a:r>
              <a:rPr sz="2000" spc="-10" dirty="0">
                <a:latin typeface="Calibri"/>
                <a:cs typeface="Calibri"/>
              </a:rPr>
              <a:t>arrangement.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</a:tabLst>
            </a:pPr>
            <a:r>
              <a:rPr sz="2000" spc="-20" dirty="0">
                <a:latin typeface="Calibri"/>
                <a:cs typeface="Calibri"/>
              </a:rPr>
              <a:t>EB-</a:t>
            </a:r>
            <a:r>
              <a:rPr sz="2000" spc="-10" dirty="0">
                <a:latin typeface="Calibri"/>
                <a:cs typeface="Calibri"/>
              </a:rPr>
              <a:t>arrangement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ikke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rekrutteringsarena,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rekruttering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av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nye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utøvere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skjer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gjennom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EB-</a:t>
            </a:r>
            <a:r>
              <a:rPr sz="2000" dirty="0">
                <a:latin typeface="Calibri"/>
                <a:cs typeface="Calibri"/>
              </a:rPr>
              <a:t>aktivitet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klubb.</a:t>
            </a:r>
            <a:endParaRPr sz="2000" dirty="0">
              <a:latin typeface="Calibri"/>
              <a:cs typeface="Calibri"/>
            </a:endParaRPr>
          </a:p>
          <a:p>
            <a:pPr marL="344170" marR="489584" indent="-344170" algn="ctr">
              <a:lnSpc>
                <a:spcPts val="2039"/>
              </a:lnSpc>
              <a:spcBef>
                <a:spcPts val="265"/>
              </a:spcBef>
              <a:buFont typeface="Arial"/>
              <a:buChar char="•"/>
              <a:tabLst>
                <a:tab pos="344170" algn="l"/>
              </a:tabLst>
            </a:pPr>
            <a:r>
              <a:rPr sz="2000" spc="-10" dirty="0">
                <a:latin typeface="Calibri"/>
                <a:cs typeface="Calibri"/>
              </a:rPr>
              <a:t>Utøvere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denne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aldersklassen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oppfordres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drive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med</a:t>
            </a:r>
            <a:endParaRPr sz="2000" dirty="0">
              <a:latin typeface="Calibri"/>
              <a:cs typeface="Calibri"/>
            </a:endParaRPr>
          </a:p>
          <a:p>
            <a:pPr marR="549910" algn="ctr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flere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idretter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tilegne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allsidig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fysisk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grunnlag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81" y="1660601"/>
            <a:ext cx="713221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5" dirty="0" err="1"/>
              <a:t>Grunntanke</a:t>
            </a:r>
            <a:r>
              <a:rPr sz="5400" spc="-220" dirty="0"/>
              <a:t> </a:t>
            </a:r>
            <a:r>
              <a:rPr sz="5400" spc="-20" dirty="0" err="1"/>
              <a:t>EasyBasket</a:t>
            </a:r>
            <a:r>
              <a:rPr lang="nb-NO" sz="5400" spc="-20" dirty="0"/>
              <a:t> 2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716381" y="2824352"/>
            <a:ext cx="6685915" cy="301815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6870" marR="460375" indent="-344805">
              <a:lnSpc>
                <a:spcPct val="80000"/>
              </a:lnSpc>
              <a:spcBef>
                <a:spcPts val="635"/>
              </a:spcBef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Lar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barn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utvikle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seg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allsidig,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så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vel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fysisk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mentalt, </a:t>
            </a:r>
            <a:r>
              <a:rPr sz="2200" dirty="0">
                <a:latin typeface="Calibri"/>
                <a:cs typeface="Calibri"/>
              </a:rPr>
              <a:t>sosialt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emosjonelt.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20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356870" marR="5080" indent="-344805">
              <a:lnSpc>
                <a:spcPct val="80000"/>
              </a:lnSpc>
              <a:buFont typeface="Arial"/>
              <a:buChar char="•"/>
              <a:tabLst>
                <a:tab pos="356870" algn="l"/>
              </a:tabLst>
            </a:pPr>
            <a:r>
              <a:rPr sz="2200" spc="-10" dirty="0">
                <a:latin typeface="Calibri"/>
                <a:cs typeface="Calibri"/>
              </a:rPr>
              <a:t>Tilrettelagt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barn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skal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oppleve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mestring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egne </a:t>
            </a:r>
            <a:r>
              <a:rPr sz="2200" spc="-10" dirty="0">
                <a:latin typeface="Calibri"/>
                <a:cs typeface="Calibri"/>
              </a:rPr>
              <a:t>forutsetninger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få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utfordringer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strekke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seg </a:t>
            </a:r>
            <a:r>
              <a:rPr sz="2200" spc="-10" dirty="0">
                <a:latin typeface="Calibri"/>
                <a:cs typeface="Calibri"/>
              </a:rPr>
              <a:t>etter.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Bidrar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barn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blir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ansvarlige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lagkamerater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gjennom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sosial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utvikling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deltakelse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 </a:t>
            </a:r>
            <a:r>
              <a:rPr sz="2200" spc="-10" dirty="0">
                <a:latin typeface="Calibri"/>
                <a:cs typeface="Calibri"/>
              </a:rPr>
              <a:t>felleskapet.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81" y="1027887"/>
            <a:ext cx="687260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20" dirty="0"/>
              <a:t>EasyBasket</a:t>
            </a:r>
            <a:r>
              <a:rPr sz="4900" spc="-165" dirty="0"/>
              <a:t> </a:t>
            </a:r>
            <a:r>
              <a:rPr sz="4900" dirty="0"/>
              <a:t>er</a:t>
            </a:r>
            <a:r>
              <a:rPr sz="4900" spc="-95" dirty="0"/>
              <a:t> </a:t>
            </a:r>
            <a:r>
              <a:rPr sz="4800" u="sng" spc="-10" dirty="0">
                <a:uFill>
                  <a:solidFill>
                    <a:srgbClr val="000000"/>
                  </a:solidFill>
                </a:uFill>
              </a:rPr>
              <a:t>inkluderende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1173886" y="2027047"/>
            <a:ext cx="5559425" cy="27774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6870" marR="302895" indent="-344805">
              <a:lnSpc>
                <a:spcPts val="2160"/>
              </a:lnSpc>
              <a:spcBef>
                <a:spcPts val="365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En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barn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får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oppleve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sosial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tilhørighet, </a:t>
            </a:r>
            <a:r>
              <a:rPr sz="2000" dirty="0">
                <a:latin typeface="Calibri"/>
                <a:cs typeface="Calibri"/>
              </a:rPr>
              <a:t>trygghet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mestring.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ts val="2280"/>
              </a:lnSpc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Passer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ønsker, </a:t>
            </a:r>
            <a:r>
              <a:rPr sz="2000" dirty="0">
                <a:latin typeface="Calibri"/>
                <a:cs typeface="Calibri"/>
              </a:rPr>
              <a:t>skal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få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mulighet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til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delta.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2000">
              <a:latin typeface="Calibri"/>
              <a:cs typeface="Calibri"/>
            </a:endParaRPr>
          </a:p>
          <a:p>
            <a:pPr marL="356870" marR="141605" indent="-344805">
              <a:lnSpc>
                <a:spcPts val="2160"/>
              </a:lnSpc>
              <a:buFont typeface="Arial"/>
              <a:buChar char="•"/>
              <a:tabLst>
                <a:tab pos="356870" algn="l"/>
              </a:tabLst>
            </a:pPr>
            <a:r>
              <a:rPr sz="2000" spc="-20" dirty="0">
                <a:latin typeface="Calibri"/>
                <a:cs typeface="Calibri"/>
              </a:rPr>
              <a:t>Verdsetter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arrangører,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kampledere,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lagledere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og </a:t>
            </a:r>
            <a:r>
              <a:rPr sz="2000" dirty="0">
                <a:latin typeface="Calibri"/>
                <a:cs typeface="Calibri"/>
              </a:rPr>
              <a:t>trenere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viktige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ressurspersoner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sikre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et </a:t>
            </a:r>
            <a:r>
              <a:rPr sz="2000" dirty="0">
                <a:latin typeface="Calibri"/>
                <a:cs typeface="Calibri"/>
              </a:rPr>
              <a:t>godt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miljø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utvikling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6381" y="2530551"/>
            <a:ext cx="5406390" cy="26238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6870" marR="19685" indent="-344805">
              <a:lnSpc>
                <a:spcPts val="2590"/>
              </a:lnSpc>
              <a:spcBef>
                <a:spcPts val="430"/>
              </a:spcBef>
              <a:buFont typeface="Arial"/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Tilrettelagt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oppleve </a:t>
            </a:r>
            <a:r>
              <a:rPr sz="2400" dirty="0">
                <a:latin typeface="Calibri"/>
                <a:cs typeface="Calibri"/>
              </a:rPr>
              <a:t>mestring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egne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forutsetninger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få </a:t>
            </a:r>
            <a:r>
              <a:rPr sz="2400" spc="-10" dirty="0">
                <a:latin typeface="Calibri"/>
                <a:cs typeface="Calibri"/>
              </a:rPr>
              <a:t>utfordringer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strekke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etter.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4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6870" marR="5080" indent="-344805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Bidrar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blir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ansvarlige </a:t>
            </a:r>
            <a:r>
              <a:rPr sz="2400" spc="-20" dirty="0">
                <a:latin typeface="Calibri"/>
                <a:cs typeface="Calibri"/>
              </a:rPr>
              <a:t>lagkamerater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gjennom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sosial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utvikling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og </a:t>
            </a:r>
            <a:r>
              <a:rPr sz="2400" spc="-10" dirty="0">
                <a:latin typeface="Calibri"/>
                <a:cs typeface="Calibri"/>
              </a:rPr>
              <a:t>deltakelse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felleskapet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6991" y="1217752"/>
            <a:ext cx="675060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spc="-30" dirty="0">
                <a:latin typeface="Calibri"/>
                <a:cs typeface="Calibri"/>
              </a:rPr>
              <a:t>EasyBasket</a:t>
            </a:r>
            <a:r>
              <a:rPr sz="4800" spc="-10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er</a:t>
            </a:r>
            <a:r>
              <a:rPr sz="4800" spc="-105" dirty="0">
                <a:latin typeface="Calibri"/>
                <a:cs typeface="Calibri"/>
              </a:rPr>
              <a:t> </a:t>
            </a:r>
            <a:r>
              <a:rPr lang="nb-NO" sz="4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utviklende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81" y="1112266"/>
            <a:ext cx="449389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spc="-20" dirty="0"/>
              <a:t>EasyBasket</a:t>
            </a:r>
            <a:r>
              <a:rPr sz="4800" spc="-160" dirty="0"/>
              <a:t> </a:t>
            </a:r>
            <a:r>
              <a:rPr sz="4800" dirty="0"/>
              <a:t>er</a:t>
            </a:r>
            <a:r>
              <a:rPr sz="4800" spc="-85" dirty="0"/>
              <a:t> </a:t>
            </a:r>
            <a:r>
              <a:rPr sz="4800" u="sng" spc="-25" dirty="0">
                <a:uFill>
                  <a:solidFill>
                    <a:srgbClr val="000000"/>
                  </a:solidFill>
                </a:uFill>
              </a:rPr>
              <a:t>gøy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716381" y="1960625"/>
            <a:ext cx="5217795" cy="3216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ts val="2245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Gir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barn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mulighet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å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konkurrere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gjennom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1850"/>
              </a:lnSpc>
            </a:pPr>
            <a:r>
              <a:rPr sz="2200" dirty="0">
                <a:latin typeface="Calibri"/>
                <a:cs typeface="Calibri"/>
              </a:rPr>
              <a:t>lek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øvelser,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10" dirty="0">
                <a:latin typeface="Calibri"/>
                <a:cs typeface="Calibri"/>
              </a:rPr>
              <a:t> tilrettelegger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kamper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1850"/>
              </a:lnSpc>
            </a:pPr>
            <a:r>
              <a:rPr sz="2200" dirty="0">
                <a:latin typeface="Calibri"/>
                <a:cs typeface="Calibri"/>
              </a:rPr>
              <a:t>med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mål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å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øke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motivasjonen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å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2245"/>
              </a:lnSpc>
            </a:pPr>
            <a:r>
              <a:rPr sz="2200" dirty="0">
                <a:latin typeface="Calibri"/>
                <a:cs typeface="Calibri"/>
              </a:rPr>
              <a:t>utvikle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egne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ferdigheter.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200" dirty="0">
              <a:latin typeface="Calibri"/>
              <a:cs typeface="Calibri"/>
            </a:endParaRPr>
          </a:p>
          <a:p>
            <a:pPr marL="356870" indent="-344170">
              <a:lnSpc>
                <a:spcPts val="2245"/>
              </a:lnSpc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Gir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barn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mulighet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å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utvikle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seg</a:t>
            </a:r>
            <a:r>
              <a:rPr sz="2200" spc="-10" dirty="0">
                <a:latin typeface="Calibri"/>
                <a:cs typeface="Calibri"/>
              </a:rPr>
              <a:t> gjennom</a:t>
            </a:r>
            <a:endParaRPr sz="2200" dirty="0">
              <a:latin typeface="Calibri"/>
              <a:cs typeface="Calibri"/>
            </a:endParaRPr>
          </a:p>
          <a:p>
            <a:pPr marL="356870" marR="108585">
              <a:lnSpc>
                <a:spcPct val="70000"/>
              </a:lnSpc>
              <a:spcBef>
                <a:spcPts val="400"/>
              </a:spcBef>
            </a:pPr>
            <a:r>
              <a:rPr sz="2200" dirty="0">
                <a:latin typeface="Calibri"/>
                <a:cs typeface="Calibri"/>
              </a:rPr>
              <a:t>opplevelse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av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idrettsglede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nærmiljøet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og </a:t>
            </a:r>
            <a:r>
              <a:rPr sz="2200" dirty="0">
                <a:latin typeface="Calibri"/>
                <a:cs typeface="Calibri"/>
              </a:rPr>
              <a:t>bli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så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gode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som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selv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vil.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2200" dirty="0">
              <a:latin typeface="Calibri"/>
              <a:cs typeface="Calibri"/>
            </a:endParaRPr>
          </a:p>
          <a:p>
            <a:pPr marL="356870" indent="-344170">
              <a:lnSpc>
                <a:spcPts val="2245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Gir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vennskap,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positive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opplevelser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rent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spill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81" y="1069924"/>
            <a:ext cx="461518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30" dirty="0"/>
              <a:t>Arrangøroppgaver</a:t>
            </a:r>
            <a:endParaRPr sz="4900"/>
          </a:p>
        </p:txBody>
      </p:sp>
      <p:sp>
        <p:nvSpPr>
          <p:cNvPr id="4" name="object 4"/>
          <p:cNvSpPr txBox="1"/>
          <p:nvPr/>
        </p:nvSpPr>
        <p:spPr>
          <a:xfrm>
            <a:off x="716381" y="1951481"/>
            <a:ext cx="4397375" cy="3539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ts val="2375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Bekrefte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arrangementsansvar/søke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om</a:t>
            </a:r>
            <a:r>
              <a:rPr sz="2200" spc="-10" dirty="0">
                <a:latin typeface="Calibri"/>
                <a:cs typeface="Calibri"/>
              </a:rPr>
              <a:t> arrangement.</a:t>
            </a:r>
            <a:endParaRPr sz="2200" dirty="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Skriv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ut</a:t>
            </a:r>
            <a:r>
              <a:rPr sz="2200" spc="-10" dirty="0">
                <a:latin typeface="Calibri"/>
                <a:cs typeface="Calibri"/>
              </a:rPr>
              <a:t> kampoppsett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og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innbytteprotokoller.</a:t>
            </a:r>
            <a:endParaRPr sz="22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6870" algn="l"/>
              </a:tabLst>
            </a:pPr>
            <a:r>
              <a:rPr sz="2200" spc="-10" dirty="0">
                <a:latin typeface="Calibri"/>
                <a:cs typeface="Calibri"/>
              </a:rPr>
              <a:t>Klargjøre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arena.</a:t>
            </a:r>
            <a:endParaRPr sz="22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Henge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opp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Fair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Basket.</a:t>
            </a:r>
            <a:endParaRPr sz="22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</a:tabLst>
            </a:pPr>
            <a:r>
              <a:rPr sz="2200" spc="-10" dirty="0">
                <a:latin typeface="Calibri"/>
                <a:cs typeface="Calibri"/>
              </a:rPr>
              <a:t>Gjennomføre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arrangement.</a:t>
            </a:r>
            <a:endParaRPr sz="22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Betale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kampledere.</a:t>
            </a:r>
            <a:endParaRPr sz="2200" dirty="0">
              <a:latin typeface="Calibri"/>
              <a:cs typeface="Calibri"/>
            </a:endParaRPr>
          </a:p>
          <a:p>
            <a:pPr marL="356870" indent="-344170">
              <a:lnSpc>
                <a:spcPts val="238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Levere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rapport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etter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endt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2380"/>
              </a:lnSpc>
            </a:pPr>
            <a:r>
              <a:rPr sz="2200" spc="-10" dirty="0">
                <a:latin typeface="Calibri"/>
                <a:cs typeface="Calibri"/>
              </a:rPr>
              <a:t>arrangement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digital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plattform.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1152</Words>
  <Application>Microsoft Office PowerPoint</Application>
  <PresentationFormat>Widescreen</PresentationFormat>
  <Paragraphs>205</Paragraphs>
  <Slides>29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Office Theme</vt:lpstr>
      <vt:lpstr>EASYBASKET ARRANGØRKURS Vi starter opp klokken 18:35</vt:lpstr>
      <vt:lpstr>EasyBasket arrangørkurs agenda</vt:lpstr>
      <vt:lpstr>EasyBasket konseptet</vt:lpstr>
      <vt:lpstr>Grunntanke EasyBasket 1</vt:lpstr>
      <vt:lpstr>Grunntanke EasyBasket 2</vt:lpstr>
      <vt:lpstr>EasyBasket er inkluderende</vt:lpstr>
      <vt:lpstr>EasyBasket er utviklende</vt:lpstr>
      <vt:lpstr>EasyBasket er gøy</vt:lpstr>
      <vt:lpstr>Arrangøroppgaver</vt:lpstr>
      <vt:lpstr>Fair Basket</vt:lpstr>
      <vt:lpstr>Tildeling av EB-arrangementer</vt:lpstr>
      <vt:lpstr>Arrangementskrav (beskrevet i EB arrangementshåndbok)</vt:lpstr>
      <vt:lpstr>Arrangementskrav</vt:lpstr>
      <vt:lpstr>Sekretariat og kampleder</vt:lpstr>
      <vt:lpstr>EasyBasket arrangementsrammer</vt:lpstr>
      <vt:lpstr>Praktisk gjennomføring av EB arrangement</vt:lpstr>
      <vt:lpstr>EasyBasket regler</vt:lpstr>
      <vt:lpstr>EasyBasket regler forts.</vt:lpstr>
      <vt:lpstr>Økonomi (EasyBasket økonomiske betingelser)</vt:lpstr>
      <vt:lpstr>TurneringsAdmin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Berg, Sjur</dc:creator>
  <cp:lastModifiedBy>Palfi Barmoen, Endre</cp:lastModifiedBy>
  <cp:revision>11</cp:revision>
  <dcterms:created xsi:type="dcterms:W3CDTF">2023-08-28T13:01:33Z</dcterms:created>
  <dcterms:modified xsi:type="dcterms:W3CDTF">2026-03-03T18:23:23Z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2023-08-28T00:00:00Z</vt:filetime>
  </property>
  <property fmtid="{D5CDD505-2E9C-101B-9397-08002B2CF9AE}" pid="5" name="Producer">
    <vt:lpwstr>Microsoft® PowerPoint® for Microsoft 365</vt:lpwstr>
  </property>
</Properties>
</file>