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7"/>
  </p:notesMasterIdLst>
  <p:sldIdLst>
    <p:sldId id="290" r:id="rId5"/>
    <p:sldId id="291" r:id="rId6"/>
    <p:sldId id="292" r:id="rId7"/>
    <p:sldId id="293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295" r:id="rId16"/>
  </p:sldIdLst>
  <p:sldSz cx="18288000" cy="10287000"/>
  <p:notesSz cx="6858000" cy="9144000"/>
  <p:embeddedFontLst>
    <p:embeddedFont>
      <p:font typeface="Amplitude-Regular" panose="020B0604020202020204" charset="0"/>
      <p:regular r:id="rId18"/>
    </p:embeddedFont>
    <p:embeddedFont>
      <p:font typeface="Aptos Black" panose="020B0004020202020204" pitchFamily="34" charset="0"/>
      <p:bold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01F4B-0C96-40FE-9B21-789A609FB7CC}" v="84" dt="2026-01-29T11:52:24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72" autoAdjust="0"/>
  </p:normalViewPr>
  <p:slideViewPr>
    <p:cSldViewPr>
      <p:cViewPr varScale="1">
        <p:scale>
          <a:sx n="52" d="100"/>
          <a:sy n="52" d="100"/>
        </p:scale>
        <p:origin x="874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06BCA-9EEC-452C-8E71-1D3922CE892B}" type="datetimeFigureOut">
              <a:rPr lang="nb-NO" smtClean="0"/>
              <a:t>29.01.2026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2DFF8-5FC2-4AEE-B4C0-4A3FCDE799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40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Nyhetsbrev, Tidenes Beste sommerferie,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2DFF8-5FC2-4AEE-B4C0-4A3FCDE7990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818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1.svg"/><Relationship Id="rId17" Type="http://schemas.openxmlformats.org/officeDocument/2006/relationships/hyperlink" Target="https://www.basket.no/om-nbbf/verdier/trygg-pa-trening/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www.idrettsforbundet.no/tema/tryggidrett/seksuell-trakassering-og-overgrep/filmer-til-opplarin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3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6.sv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hyperlink" Target="https://www.basket.no/Satsingpajenter/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hyperlink" Target="https://www.basket.no/klubbutvikling/Verdistempel/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spond.com/invite/FBOH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hyperlink" Target="https://www.idrettsforbundet.no/tema/varsling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11.sv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3.svg"/><Relationship Id="rId10" Type="http://schemas.openxmlformats.org/officeDocument/2006/relationships/image" Target="../media/image11.sv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1.svg"/><Relationship Id="rId18" Type="http://schemas.openxmlformats.org/officeDocument/2006/relationships/hyperlink" Target="https://www.basket.no/nyheter/2026/valgkomiteen-trenger-innspill/" TargetMode="External"/><Relationship Id="rId3" Type="http://schemas.openxmlformats.org/officeDocument/2006/relationships/image" Target="../media/image1.png"/><Relationship Id="rId21" Type="http://schemas.openxmlformats.org/officeDocument/2006/relationships/hyperlink" Target="https://basket.ticketco.events/no/nb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17" Type="http://schemas.openxmlformats.org/officeDocument/2006/relationships/hyperlink" Target="https://tapublic.nif.no/venueDiary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hyperlink" Target="https://basket.ticketco.events/no/nb/e/norge_vs_bulgaria_prekvalik_em_basketball_2029_menn__hoenefoss_aren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9.png"/><Relationship Id="rId5" Type="http://schemas.openxmlformats.org/officeDocument/2006/relationships/image" Target="../media/image22.png"/><Relationship Id="rId15" Type="http://schemas.openxmlformats.org/officeDocument/2006/relationships/image" Target="../media/image13.svg"/><Relationship Id="rId10" Type="http://schemas.openxmlformats.org/officeDocument/2006/relationships/image" Target="../media/image6.svg"/><Relationship Id="rId19" Type="http://schemas.openxmlformats.org/officeDocument/2006/relationships/hyperlink" Target="https://www.basket.no/nyheter/2026/pamelding-til-regionsamlinger/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6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25.sv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6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25.sv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6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25.sv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1.svg"/><Relationship Id="rId17" Type="http://schemas.openxmlformats.org/officeDocument/2006/relationships/image" Target="../media/image27.jpeg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6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25.sv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3.svg"/><Relationship Id="rId10" Type="http://schemas.openxmlformats.org/officeDocument/2006/relationships/image" Target="../media/image11.svg"/><Relationship Id="rId4" Type="http://schemas.openxmlformats.org/officeDocument/2006/relationships/image" Target="../media/image22.png"/><Relationship Id="rId9" Type="http://schemas.openxmlformats.org/officeDocument/2006/relationships/image" Target="../media/image10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73737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b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56502">
            <a:off x="14859182" y="5143500"/>
            <a:ext cx="2131066" cy="2131066"/>
          </a:xfrm>
          <a:custGeom>
            <a:avLst/>
            <a:gdLst/>
            <a:ahLst/>
            <a:cxnLst/>
            <a:rect l="l" t="t" r="r" b="b"/>
            <a:pathLst>
              <a:path w="2131066" h="2131066">
                <a:moveTo>
                  <a:pt x="0" y="0"/>
                </a:moveTo>
                <a:lnTo>
                  <a:pt x="2131067" y="0"/>
                </a:lnTo>
                <a:lnTo>
                  <a:pt x="2131067" y="2131066"/>
                </a:lnTo>
                <a:lnTo>
                  <a:pt x="0" y="2131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6340738" y="3373302"/>
            <a:ext cx="1947262" cy="2131066"/>
          </a:xfrm>
          <a:custGeom>
            <a:avLst/>
            <a:gdLst/>
            <a:ahLst/>
            <a:cxnLst/>
            <a:rect l="l" t="t" r="r" b="b"/>
            <a:pathLst>
              <a:path w="1947262" h="2131066">
                <a:moveTo>
                  <a:pt x="0" y="0"/>
                </a:moveTo>
                <a:lnTo>
                  <a:pt x="1947262" y="0"/>
                </a:lnTo>
                <a:lnTo>
                  <a:pt x="1947262" y="2131067"/>
                </a:lnTo>
                <a:lnTo>
                  <a:pt x="0" y="2131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 rot="-1389883">
            <a:off x="16047714" y="1141010"/>
            <a:ext cx="3534151" cy="1349671"/>
          </a:xfrm>
          <a:custGeom>
            <a:avLst/>
            <a:gdLst/>
            <a:ahLst/>
            <a:cxnLst/>
            <a:rect l="l" t="t" r="r" b="b"/>
            <a:pathLst>
              <a:path w="3534151" h="1349671">
                <a:moveTo>
                  <a:pt x="0" y="0"/>
                </a:moveTo>
                <a:lnTo>
                  <a:pt x="3534151" y="0"/>
                </a:lnTo>
                <a:lnTo>
                  <a:pt x="3534151" y="1349671"/>
                </a:lnTo>
                <a:lnTo>
                  <a:pt x="0" y="1349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77" b="-9605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6217740" y="2861927"/>
            <a:ext cx="1875557" cy="0"/>
          </a:xfrm>
          <a:prstGeom prst="line">
            <a:avLst/>
          </a:prstGeom>
          <a:ln w="314325" cap="flat">
            <a:solidFill>
              <a:srgbClr val="8F8C87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 rot="-3642062">
            <a:off x="13744378" y="1796394"/>
            <a:ext cx="3472206" cy="2131066"/>
          </a:xfrm>
          <a:custGeom>
            <a:avLst/>
            <a:gdLst/>
            <a:ahLst/>
            <a:cxnLst/>
            <a:rect l="l" t="t" r="r" b="b"/>
            <a:pathLst>
              <a:path w="3472206" h="2131066">
                <a:moveTo>
                  <a:pt x="0" y="0"/>
                </a:moveTo>
                <a:lnTo>
                  <a:pt x="3472206" y="0"/>
                </a:lnTo>
                <a:lnTo>
                  <a:pt x="3472206" y="2131066"/>
                </a:lnTo>
                <a:lnTo>
                  <a:pt x="0" y="21310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Freeform 10"/>
          <p:cNvSpPr/>
          <p:nvPr/>
        </p:nvSpPr>
        <p:spPr>
          <a:xfrm>
            <a:off x="14826105" y="8948803"/>
            <a:ext cx="3139894" cy="970736"/>
          </a:xfrm>
          <a:custGeom>
            <a:avLst/>
            <a:gdLst/>
            <a:ahLst/>
            <a:cxnLst/>
            <a:rect l="l" t="t" r="r" b="b"/>
            <a:pathLst>
              <a:path w="3139894" h="970736">
                <a:moveTo>
                  <a:pt x="0" y="0"/>
                </a:moveTo>
                <a:lnTo>
                  <a:pt x="3139894" y="0"/>
                </a:lnTo>
                <a:lnTo>
                  <a:pt x="3139894" y="970737"/>
                </a:lnTo>
                <a:lnTo>
                  <a:pt x="0" y="970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156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1" name="Group 11"/>
          <p:cNvGrpSpPr/>
          <p:nvPr/>
        </p:nvGrpSpPr>
        <p:grpSpPr>
          <a:xfrm>
            <a:off x="-2057400" y="8769366"/>
            <a:ext cx="20643783" cy="440318"/>
            <a:chOff x="1" y="6350"/>
            <a:chExt cx="27525044" cy="587091"/>
          </a:xfrm>
        </p:grpSpPr>
        <p:sp>
          <p:nvSpPr>
            <p:cNvPr id="12" name="AutoShape 12"/>
            <p:cNvSpPr/>
            <p:nvPr/>
          </p:nvSpPr>
          <p:spPr>
            <a:xfrm>
              <a:off x="1" y="6350"/>
              <a:ext cx="27525044" cy="6350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115573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648454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568184" y="210794"/>
              <a:ext cx="1650941" cy="34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 b="1" dirty="0" err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basketnorge</a:t>
              </a:r>
              <a:endParaRPr lang="en-US" sz="1524" b="1" dirty="0">
                <a:solidFill>
                  <a:srgbClr val="FFFFFF"/>
                </a:solidFill>
                <a:latin typeface="Amplitude-Regular"/>
                <a:ea typeface="Amplitude-Regular"/>
                <a:cs typeface="Amplitude-Regular"/>
                <a:sym typeface="Amplitude-Regular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101065" y="212918"/>
              <a:ext cx="3203265" cy="3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n-US" sz="1520" b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Norges Basketballforbund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512987" y="9074000"/>
            <a:ext cx="2826914" cy="796724"/>
          </a:xfrm>
          <a:custGeom>
            <a:avLst/>
            <a:gdLst/>
            <a:ahLst/>
            <a:cxnLst/>
            <a:rect l="l" t="t" r="r" b="b"/>
            <a:pathLst>
              <a:path w="2826914" h="796724">
                <a:moveTo>
                  <a:pt x="0" y="0"/>
                </a:moveTo>
                <a:lnTo>
                  <a:pt x="2826914" y="0"/>
                </a:lnTo>
                <a:lnTo>
                  <a:pt x="2826914" y="796724"/>
                </a:lnTo>
                <a:lnTo>
                  <a:pt x="0" y="7967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0" name="Tittel 19">
            <a:extLst>
              <a:ext uri="{FF2B5EF4-FFF2-40B4-BE49-F238E27FC236}">
                <a16:creationId xmlns:a16="http://schemas.microsoft.com/office/drawing/2014/main" id="{46CD96C6-D318-C604-2A6A-F81E6AA5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96064"/>
            <a:ext cx="18288000" cy="1362075"/>
          </a:xfrm>
        </p:spPr>
        <p:txBody>
          <a:bodyPr>
            <a:noAutofit/>
          </a:bodyPr>
          <a:lstStyle/>
          <a:p>
            <a:pPr algn="ctr"/>
            <a:r>
              <a:rPr lang="nb-NO" sz="9600" dirty="0">
                <a:solidFill>
                  <a:schemeClr val="bg1"/>
                </a:solidFill>
                <a:latin typeface="Aptos Black" panose="020F0502020204030204" pitchFamily="34" charset="0"/>
              </a:rPr>
              <a:t>Det lille klubbmøte </a:t>
            </a:r>
            <a:br>
              <a:rPr lang="nb-NO" sz="9600" dirty="0">
                <a:solidFill>
                  <a:schemeClr val="bg1"/>
                </a:solidFill>
                <a:latin typeface="Aptos Black" panose="020F0502020204030204" pitchFamily="34" charset="0"/>
              </a:rPr>
            </a:br>
            <a:r>
              <a:rPr lang="nb-NO" sz="9600" dirty="0">
                <a:solidFill>
                  <a:schemeClr val="bg1"/>
                </a:solidFill>
                <a:latin typeface="Aptos Black" panose="020F0502020204030204" pitchFamily="34" charset="0"/>
              </a:rPr>
              <a:t>2026</a:t>
            </a: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F2917FFA-B31D-0F7C-137B-9981B115A41D}"/>
              </a:ext>
            </a:extLst>
          </p:cNvPr>
          <p:cNvSpPr/>
          <p:nvPr/>
        </p:nvSpPr>
        <p:spPr>
          <a:xfrm>
            <a:off x="12473041" y="1411848"/>
            <a:ext cx="3400460" cy="5421526"/>
          </a:xfrm>
          <a:custGeom>
            <a:avLst/>
            <a:gdLst/>
            <a:ahLst/>
            <a:cxnLst/>
            <a:rect l="l" t="t" r="r" b="b"/>
            <a:pathLst>
              <a:path w="8569250" h="13624767">
                <a:moveTo>
                  <a:pt x="0" y="0"/>
                </a:moveTo>
                <a:lnTo>
                  <a:pt x="8569249" y="0"/>
                </a:lnTo>
                <a:lnTo>
                  <a:pt x="8569249" y="13624768"/>
                </a:lnTo>
                <a:lnTo>
                  <a:pt x="0" y="13624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7898" r="-8516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2C5349DC-97D7-C108-E444-25527682AA3D}"/>
              </a:ext>
            </a:extLst>
          </p:cNvPr>
          <p:cNvSpPr/>
          <p:nvPr/>
        </p:nvSpPr>
        <p:spPr>
          <a:xfrm>
            <a:off x="14883588" y="4369607"/>
            <a:ext cx="2818762" cy="4398912"/>
          </a:xfrm>
          <a:custGeom>
            <a:avLst/>
            <a:gdLst/>
            <a:ahLst/>
            <a:cxnLst/>
            <a:rect l="l" t="t" r="r" b="b"/>
            <a:pathLst>
              <a:path w="7007145" h="10493247">
                <a:moveTo>
                  <a:pt x="0" y="0"/>
                </a:moveTo>
                <a:lnTo>
                  <a:pt x="7007146" y="0"/>
                </a:lnTo>
                <a:lnTo>
                  <a:pt x="7007146" y="10493247"/>
                </a:lnTo>
                <a:lnTo>
                  <a:pt x="0" y="104932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77395" r="-4737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4418E9E0-8B81-5043-5CA7-CB4F892A67BA}"/>
              </a:ext>
            </a:extLst>
          </p:cNvPr>
          <p:cNvSpPr/>
          <p:nvPr/>
        </p:nvSpPr>
        <p:spPr>
          <a:xfrm>
            <a:off x="-896630" y="4673719"/>
            <a:ext cx="7007145" cy="4070908"/>
          </a:xfrm>
          <a:custGeom>
            <a:avLst/>
            <a:gdLst/>
            <a:ahLst/>
            <a:cxnLst/>
            <a:rect l="l" t="t" r="r" b="b"/>
            <a:pathLst>
              <a:path w="15808396" h="10532344">
                <a:moveTo>
                  <a:pt x="0" y="0"/>
                </a:moveTo>
                <a:lnTo>
                  <a:pt x="15808396" y="0"/>
                </a:lnTo>
                <a:lnTo>
                  <a:pt x="15808396" y="10532344"/>
                </a:lnTo>
                <a:lnTo>
                  <a:pt x="0" y="1053234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A5E56B1E-506A-5B48-5DC0-A0DFCED6ADE9}"/>
              </a:ext>
            </a:extLst>
          </p:cNvPr>
          <p:cNvSpPr/>
          <p:nvPr/>
        </p:nvSpPr>
        <p:spPr>
          <a:xfrm>
            <a:off x="2776577" y="774798"/>
            <a:ext cx="3400461" cy="6320516"/>
          </a:xfrm>
          <a:custGeom>
            <a:avLst/>
            <a:gdLst/>
            <a:ahLst/>
            <a:cxnLst/>
            <a:rect l="l" t="t" r="r" b="b"/>
            <a:pathLst>
              <a:path w="7135058" h="13229681">
                <a:moveTo>
                  <a:pt x="0" y="0"/>
                </a:moveTo>
                <a:lnTo>
                  <a:pt x="7135058" y="0"/>
                </a:lnTo>
                <a:lnTo>
                  <a:pt x="7135058" y="13229680"/>
                </a:lnTo>
                <a:lnTo>
                  <a:pt x="0" y="1322968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1164" r="-117136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C9875D4B-524A-6AF5-EAF9-58CEAFFC75D9}"/>
              </a:ext>
            </a:extLst>
          </p:cNvPr>
          <p:cNvSpPr/>
          <p:nvPr/>
        </p:nvSpPr>
        <p:spPr>
          <a:xfrm>
            <a:off x="10203290" y="4000302"/>
            <a:ext cx="3996172" cy="4782632"/>
          </a:xfrm>
          <a:custGeom>
            <a:avLst/>
            <a:gdLst/>
            <a:ahLst/>
            <a:cxnLst/>
            <a:rect l="l" t="t" r="r" b="b"/>
            <a:pathLst>
              <a:path w="11094231" h="12598198">
                <a:moveTo>
                  <a:pt x="0" y="0"/>
                </a:moveTo>
                <a:lnTo>
                  <a:pt x="11094231" y="0"/>
                </a:lnTo>
                <a:lnTo>
                  <a:pt x="11094231" y="12598198"/>
                </a:lnTo>
                <a:lnTo>
                  <a:pt x="0" y="1259819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7044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E023876B-0C1D-B28A-541B-0A43D62DFDD3}"/>
              </a:ext>
            </a:extLst>
          </p:cNvPr>
          <p:cNvSpPr/>
          <p:nvPr/>
        </p:nvSpPr>
        <p:spPr>
          <a:xfrm>
            <a:off x="4254274" y="5302266"/>
            <a:ext cx="5214924" cy="3467100"/>
          </a:xfrm>
          <a:custGeom>
            <a:avLst/>
            <a:gdLst/>
            <a:ahLst/>
            <a:cxnLst/>
            <a:rect l="l" t="t" r="r" b="b"/>
            <a:pathLst>
              <a:path w="14902202" h="9947220">
                <a:moveTo>
                  <a:pt x="0" y="0"/>
                </a:moveTo>
                <a:lnTo>
                  <a:pt x="14902202" y="0"/>
                </a:lnTo>
                <a:lnTo>
                  <a:pt x="14902202" y="9947220"/>
                </a:lnTo>
                <a:lnTo>
                  <a:pt x="0" y="994722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EB797C12-376B-1B19-7842-6E9C88D0CADC}"/>
              </a:ext>
            </a:extLst>
          </p:cNvPr>
          <p:cNvSpPr/>
          <p:nvPr/>
        </p:nvSpPr>
        <p:spPr>
          <a:xfrm>
            <a:off x="7262595" y="2959790"/>
            <a:ext cx="3127178" cy="5412002"/>
          </a:xfrm>
          <a:custGeom>
            <a:avLst/>
            <a:gdLst/>
            <a:ahLst/>
            <a:cxnLst/>
            <a:rect l="l" t="t" r="r" b="b"/>
            <a:pathLst>
              <a:path w="9187926" h="16781806">
                <a:moveTo>
                  <a:pt x="0" y="0"/>
                </a:moveTo>
                <a:lnTo>
                  <a:pt x="9187927" y="0"/>
                </a:lnTo>
                <a:lnTo>
                  <a:pt x="9187927" y="16781806"/>
                </a:lnTo>
                <a:lnTo>
                  <a:pt x="0" y="1678180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57142" r="-117005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A54CA-2B5C-644B-D924-869950BA2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009B46B-2A92-5DE8-358A-3583D7F2E9AC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B2A0F5B-467B-5789-D5D5-373E8556DDAC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73737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b-NO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2977A22-ED19-CBD0-997A-3F38324DC428}"/>
                </a:ext>
              </a:extLst>
            </p:cNvPr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4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58169C2-AB13-3D84-924D-8619F488B354}"/>
              </a:ext>
            </a:extLst>
          </p:cNvPr>
          <p:cNvSpPr/>
          <p:nvPr/>
        </p:nvSpPr>
        <p:spPr>
          <a:xfrm rot="1456502">
            <a:off x="16002822" y="2255467"/>
            <a:ext cx="1265771" cy="1265771"/>
          </a:xfrm>
          <a:custGeom>
            <a:avLst/>
            <a:gdLst/>
            <a:ahLst/>
            <a:cxnLst/>
            <a:rect l="l" t="t" r="r" b="b"/>
            <a:pathLst>
              <a:path w="1265771" h="1265771">
                <a:moveTo>
                  <a:pt x="0" y="0"/>
                </a:moveTo>
                <a:lnTo>
                  <a:pt x="1265771" y="0"/>
                </a:lnTo>
                <a:lnTo>
                  <a:pt x="1265771" y="1265770"/>
                </a:lnTo>
                <a:lnTo>
                  <a:pt x="0" y="1265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327E43B-284F-35FF-8070-6B69C48693A0}"/>
              </a:ext>
            </a:extLst>
          </p:cNvPr>
          <p:cNvSpPr/>
          <p:nvPr/>
        </p:nvSpPr>
        <p:spPr>
          <a:xfrm rot="-5400000">
            <a:off x="15424833" y="5176156"/>
            <a:ext cx="3152486" cy="538789"/>
          </a:xfrm>
          <a:custGeom>
            <a:avLst/>
            <a:gdLst/>
            <a:ahLst/>
            <a:cxnLst/>
            <a:rect l="l" t="t" r="r" b="b"/>
            <a:pathLst>
              <a:path w="3152486" h="538789">
                <a:moveTo>
                  <a:pt x="0" y="0"/>
                </a:moveTo>
                <a:lnTo>
                  <a:pt x="3152486" y="0"/>
                </a:lnTo>
                <a:lnTo>
                  <a:pt x="3152486" y="538789"/>
                </a:lnTo>
                <a:lnTo>
                  <a:pt x="0" y="538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C619682-1C22-770E-628F-DE760007FF37}"/>
              </a:ext>
            </a:extLst>
          </p:cNvPr>
          <p:cNvSpPr/>
          <p:nvPr/>
        </p:nvSpPr>
        <p:spPr>
          <a:xfrm rot="1456502">
            <a:off x="16873196" y="7541781"/>
            <a:ext cx="1471887" cy="1471887"/>
          </a:xfrm>
          <a:custGeom>
            <a:avLst/>
            <a:gdLst/>
            <a:ahLst/>
            <a:cxnLst/>
            <a:rect l="l" t="t" r="r" b="b"/>
            <a:pathLst>
              <a:path w="1471887" h="1471887">
                <a:moveTo>
                  <a:pt x="0" y="0"/>
                </a:moveTo>
                <a:lnTo>
                  <a:pt x="1471887" y="0"/>
                </a:lnTo>
                <a:lnTo>
                  <a:pt x="1471887" y="1471887"/>
                </a:lnTo>
                <a:lnTo>
                  <a:pt x="0" y="1471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A77BC1D-C2F9-FBCD-3148-F1793E784B7A}"/>
              </a:ext>
            </a:extLst>
          </p:cNvPr>
          <p:cNvSpPr/>
          <p:nvPr/>
        </p:nvSpPr>
        <p:spPr>
          <a:xfrm>
            <a:off x="16635708" y="7357320"/>
            <a:ext cx="582886" cy="637906"/>
          </a:xfrm>
          <a:custGeom>
            <a:avLst/>
            <a:gdLst/>
            <a:ahLst/>
            <a:cxnLst/>
            <a:rect l="l" t="t" r="r" b="b"/>
            <a:pathLst>
              <a:path w="582886" h="637906">
                <a:moveTo>
                  <a:pt x="0" y="0"/>
                </a:moveTo>
                <a:lnTo>
                  <a:pt x="582886" y="0"/>
                </a:lnTo>
                <a:lnTo>
                  <a:pt x="582886" y="637906"/>
                </a:lnTo>
                <a:lnTo>
                  <a:pt x="0" y="63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14B92E0-E315-5A1F-1FBD-97ECE30B049E}"/>
              </a:ext>
            </a:extLst>
          </p:cNvPr>
          <p:cNvGrpSpPr/>
          <p:nvPr/>
        </p:nvGrpSpPr>
        <p:grpSpPr>
          <a:xfrm>
            <a:off x="17218594" y="1589068"/>
            <a:ext cx="2093471" cy="924333"/>
            <a:chOff x="0" y="0"/>
            <a:chExt cx="2791295" cy="123244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8C911CC-B195-A00B-3861-5D3D15FD87F1}"/>
                </a:ext>
              </a:extLst>
            </p:cNvPr>
            <p:cNvSpPr/>
            <p:nvPr/>
          </p:nvSpPr>
          <p:spPr>
            <a:xfrm rot="-277038" flipV="1">
              <a:off x="82033" y="105913"/>
              <a:ext cx="2672518" cy="1020619"/>
            </a:xfrm>
            <a:custGeom>
              <a:avLst/>
              <a:gdLst/>
              <a:ahLst/>
              <a:cxnLst/>
              <a:rect l="l" t="t" r="r" b="b"/>
              <a:pathLst>
                <a:path w="2672518" h="1020619">
                  <a:moveTo>
                    <a:pt x="0" y="1020618"/>
                  </a:moveTo>
                  <a:lnTo>
                    <a:pt x="2672519" y="1020618"/>
                  </a:lnTo>
                  <a:lnTo>
                    <a:pt x="2672519" y="0"/>
                  </a:lnTo>
                  <a:lnTo>
                    <a:pt x="0" y="0"/>
                  </a:lnTo>
                  <a:lnTo>
                    <a:pt x="0" y="1020618"/>
                  </a:lnTo>
                  <a:close/>
                </a:path>
              </a:pathLst>
            </a:custGeom>
            <a:blipFill>
              <a:blip r:embed="rId8">
                <a:alphaModFix amt="19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1177" b="-96053"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1" name="AutoShape 11">
              <a:extLst>
                <a:ext uri="{FF2B5EF4-FFF2-40B4-BE49-F238E27FC236}">
                  <a16:creationId xmlns:a16="http://schemas.microsoft.com/office/drawing/2014/main" id="{026327DF-57D6-E609-0D0B-D7709E22EDF7}"/>
                </a:ext>
              </a:extLst>
            </p:cNvPr>
            <p:cNvSpPr/>
            <p:nvPr/>
          </p:nvSpPr>
          <p:spPr>
            <a:xfrm>
              <a:off x="0" y="124741"/>
              <a:ext cx="1418293" cy="0"/>
            </a:xfrm>
            <a:prstGeom prst="line">
              <a:avLst/>
            </a:prstGeom>
            <a:ln w="237692" cap="flat">
              <a:solidFill>
                <a:srgbClr val="8F8C87">
                  <a:alpha val="19608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E3142A2D-0242-D10B-B100-E8FBE4F4E4F6}"/>
              </a:ext>
            </a:extLst>
          </p:cNvPr>
          <p:cNvSpPr/>
          <p:nvPr/>
        </p:nvSpPr>
        <p:spPr>
          <a:xfrm rot="-339271">
            <a:off x="16097788" y="745047"/>
            <a:ext cx="1658726" cy="1227457"/>
          </a:xfrm>
          <a:custGeom>
            <a:avLst/>
            <a:gdLst/>
            <a:ahLst/>
            <a:cxnLst/>
            <a:rect l="l" t="t" r="r" b="b"/>
            <a:pathLst>
              <a:path w="1658726" h="1227457">
                <a:moveTo>
                  <a:pt x="0" y="0"/>
                </a:moveTo>
                <a:lnTo>
                  <a:pt x="1658726" y="0"/>
                </a:lnTo>
                <a:lnTo>
                  <a:pt x="1658726" y="1227457"/>
                </a:lnTo>
                <a:lnTo>
                  <a:pt x="0" y="1227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334E15C-4581-9809-C8FF-7A554D6C864F}"/>
              </a:ext>
            </a:extLst>
          </p:cNvPr>
          <p:cNvSpPr/>
          <p:nvPr/>
        </p:nvSpPr>
        <p:spPr>
          <a:xfrm>
            <a:off x="14826105" y="8948803"/>
            <a:ext cx="3139894" cy="970736"/>
          </a:xfrm>
          <a:custGeom>
            <a:avLst/>
            <a:gdLst/>
            <a:ahLst/>
            <a:cxnLst/>
            <a:rect l="l" t="t" r="r" b="b"/>
            <a:pathLst>
              <a:path w="3139894" h="970736">
                <a:moveTo>
                  <a:pt x="0" y="0"/>
                </a:moveTo>
                <a:lnTo>
                  <a:pt x="3139894" y="0"/>
                </a:lnTo>
                <a:lnTo>
                  <a:pt x="3139894" y="970737"/>
                </a:lnTo>
                <a:lnTo>
                  <a:pt x="0" y="970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156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B5B0515-C98F-92D7-ADA0-3F91C02B548B}"/>
              </a:ext>
            </a:extLst>
          </p:cNvPr>
          <p:cNvGrpSpPr/>
          <p:nvPr/>
        </p:nvGrpSpPr>
        <p:grpSpPr>
          <a:xfrm>
            <a:off x="-2041224" y="8810839"/>
            <a:ext cx="20643783" cy="440318"/>
            <a:chOff x="1" y="6350"/>
            <a:chExt cx="27525044" cy="587091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713A5D9F-6364-7DCC-D14C-37EF6CBDC4B7}"/>
                </a:ext>
              </a:extLst>
            </p:cNvPr>
            <p:cNvSpPr/>
            <p:nvPr/>
          </p:nvSpPr>
          <p:spPr>
            <a:xfrm>
              <a:off x="1" y="6350"/>
              <a:ext cx="27525044" cy="6350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9049044-F9B2-39E4-9B2D-61368BE47AF4}"/>
                </a:ext>
              </a:extLst>
            </p:cNvPr>
            <p:cNvSpPr/>
            <p:nvPr/>
          </p:nvSpPr>
          <p:spPr>
            <a:xfrm>
              <a:off x="4115573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15E707AF-3319-5398-0232-064A0D8CEA14}"/>
                </a:ext>
              </a:extLst>
            </p:cNvPr>
            <p:cNvSpPr/>
            <p:nvPr/>
          </p:nvSpPr>
          <p:spPr>
            <a:xfrm>
              <a:off x="6648454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66E75066-5EEE-C01B-8D99-840893F44AC8}"/>
                </a:ext>
              </a:extLst>
            </p:cNvPr>
            <p:cNvSpPr txBox="1"/>
            <p:nvPr/>
          </p:nvSpPr>
          <p:spPr>
            <a:xfrm>
              <a:off x="4568184" y="210794"/>
              <a:ext cx="1683197" cy="34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 b="1" dirty="0" err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basketnorge</a:t>
              </a:r>
              <a:endParaRPr lang="en-US" sz="1524" b="1" dirty="0">
                <a:solidFill>
                  <a:srgbClr val="FFFFFF"/>
                </a:solidFill>
                <a:latin typeface="Amplitude-Regular"/>
                <a:ea typeface="Amplitude-Regular"/>
                <a:cs typeface="Amplitude-Regular"/>
                <a:sym typeface="Amplitude-Regular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635225F5-4FBD-3EA2-FB67-772C75698B15}"/>
                </a:ext>
              </a:extLst>
            </p:cNvPr>
            <p:cNvSpPr txBox="1"/>
            <p:nvPr/>
          </p:nvSpPr>
          <p:spPr>
            <a:xfrm>
              <a:off x="7101065" y="212918"/>
              <a:ext cx="3203265" cy="3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n-US" sz="1520" b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Norges Basketballforbund</a:t>
              </a:r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F01F0297-0C9F-7F70-C387-77793FFA5EFF}"/>
              </a:ext>
            </a:extLst>
          </p:cNvPr>
          <p:cNvSpPr/>
          <p:nvPr/>
        </p:nvSpPr>
        <p:spPr>
          <a:xfrm>
            <a:off x="11704619" y="9091995"/>
            <a:ext cx="2826914" cy="796724"/>
          </a:xfrm>
          <a:custGeom>
            <a:avLst/>
            <a:gdLst/>
            <a:ahLst/>
            <a:cxnLst/>
            <a:rect l="l" t="t" r="r" b="b"/>
            <a:pathLst>
              <a:path w="2826914" h="796724">
                <a:moveTo>
                  <a:pt x="0" y="0"/>
                </a:moveTo>
                <a:lnTo>
                  <a:pt x="2826914" y="0"/>
                </a:lnTo>
                <a:lnTo>
                  <a:pt x="2826914" y="796724"/>
                </a:lnTo>
                <a:lnTo>
                  <a:pt x="0" y="7967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1" name="Tittel 17">
            <a:extLst>
              <a:ext uri="{FF2B5EF4-FFF2-40B4-BE49-F238E27FC236}">
                <a16:creationId xmlns:a16="http://schemas.microsoft.com/office/drawing/2014/main" id="{7B7E983D-72CF-3C25-3EE4-7FFDD10B1FF9}"/>
              </a:ext>
            </a:extLst>
          </p:cNvPr>
          <p:cNvSpPr txBox="1">
            <a:spLocks/>
          </p:cNvSpPr>
          <p:nvPr/>
        </p:nvSpPr>
        <p:spPr>
          <a:xfrm>
            <a:off x="5686" y="908234"/>
            <a:ext cx="18276628" cy="27968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b-NO" sz="6000" dirty="0">
                <a:solidFill>
                  <a:schemeClr val="bg1"/>
                </a:solidFill>
                <a:latin typeface="Aptos Black" panose="020B0004020202020204" pitchFamily="34" charset="0"/>
              </a:rPr>
              <a:t>Krenkelser i barne- og ungdomsidretten</a:t>
            </a:r>
          </a:p>
          <a:p>
            <a:pPr>
              <a:lnSpc>
                <a:spcPct val="150000"/>
              </a:lnSpc>
            </a:pPr>
            <a:r>
              <a:rPr lang="nb-NO" sz="6000" dirty="0">
                <a:solidFill>
                  <a:schemeClr val="bg1"/>
                </a:solidFill>
                <a:latin typeface="Aptos Black" panose="020B0004020202020204" pitchFamily="34" charset="0"/>
              </a:rPr>
              <a:t>Maren </a:t>
            </a:r>
            <a:r>
              <a:rPr lang="nb-NO" sz="6000" dirty="0" err="1">
                <a:solidFill>
                  <a:schemeClr val="bg1"/>
                </a:solidFill>
                <a:latin typeface="Aptos Black" panose="020B0004020202020204" pitchFamily="34" charset="0"/>
              </a:rPr>
              <a:t>Mildestvedt</a:t>
            </a:r>
            <a:r>
              <a:rPr lang="nb-NO" sz="6000" dirty="0">
                <a:solidFill>
                  <a:schemeClr val="bg1"/>
                </a:solidFill>
                <a:latin typeface="Aptos Black" panose="020B0004020202020204" pitchFamily="34" charset="0"/>
              </a:rPr>
              <a:t>, NIF</a:t>
            </a:r>
          </a:p>
          <a:p>
            <a:pPr>
              <a:lnSpc>
                <a:spcPct val="150000"/>
              </a:lnSpc>
            </a:pPr>
            <a:endParaRPr lang="nb-NO" sz="7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CB318BDA-5E49-84CB-CB11-B5A04C42122D}"/>
              </a:ext>
            </a:extLst>
          </p:cNvPr>
          <p:cNvSpPr txBox="1"/>
          <p:nvPr/>
        </p:nvSpPr>
        <p:spPr>
          <a:xfrm>
            <a:off x="1017529" y="4181856"/>
            <a:ext cx="17041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Trygg på Trening filmer: </a:t>
            </a: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  <a:hlinkClick r:id="rId16"/>
              </a:rPr>
              <a:t>https://www.idrettsforbundet.no/tema/tryggidrett/seksuell-trakassering-og-overgrep/filmer-til-opplaring/</a:t>
            </a: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Trygg på Trening kurs: </a:t>
            </a: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  <a:hlinkClick r:id="rId17"/>
              </a:rPr>
              <a:t>https://www.basket.no/om-nbbf/verdier/trygg-pa-trening/</a:t>
            </a: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35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F7BD1-4287-8509-7BE5-B530B651D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501A9AD-5CCD-3E7C-FC8A-9B4C72F605B9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009C533-719E-5EDF-189A-AF7151358E7A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73737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b-NO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9A9CED1-665F-FB81-3DF1-DBC85B5D60BF}"/>
                </a:ext>
              </a:extLst>
            </p:cNvPr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4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1FC14EA-06E4-1C1C-07D1-1ABA6297F516}"/>
              </a:ext>
            </a:extLst>
          </p:cNvPr>
          <p:cNvSpPr/>
          <p:nvPr/>
        </p:nvSpPr>
        <p:spPr>
          <a:xfrm rot="1456502">
            <a:off x="14859182" y="5143500"/>
            <a:ext cx="2131066" cy="2131066"/>
          </a:xfrm>
          <a:custGeom>
            <a:avLst/>
            <a:gdLst/>
            <a:ahLst/>
            <a:cxnLst/>
            <a:rect l="l" t="t" r="r" b="b"/>
            <a:pathLst>
              <a:path w="2131066" h="2131066">
                <a:moveTo>
                  <a:pt x="0" y="0"/>
                </a:moveTo>
                <a:lnTo>
                  <a:pt x="2131067" y="0"/>
                </a:lnTo>
                <a:lnTo>
                  <a:pt x="2131067" y="2131066"/>
                </a:lnTo>
                <a:lnTo>
                  <a:pt x="0" y="2131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A9A7385-4D98-7556-6B9B-E4112FBC8F12}"/>
              </a:ext>
            </a:extLst>
          </p:cNvPr>
          <p:cNvSpPr/>
          <p:nvPr/>
        </p:nvSpPr>
        <p:spPr>
          <a:xfrm>
            <a:off x="16340738" y="3373302"/>
            <a:ext cx="1947262" cy="2131066"/>
          </a:xfrm>
          <a:custGeom>
            <a:avLst/>
            <a:gdLst/>
            <a:ahLst/>
            <a:cxnLst/>
            <a:rect l="l" t="t" r="r" b="b"/>
            <a:pathLst>
              <a:path w="1947262" h="2131066">
                <a:moveTo>
                  <a:pt x="0" y="0"/>
                </a:moveTo>
                <a:lnTo>
                  <a:pt x="1947262" y="0"/>
                </a:lnTo>
                <a:lnTo>
                  <a:pt x="1947262" y="2131067"/>
                </a:lnTo>
                <a:lnTo>
                  <a:pt x="0" y="2131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737B66F-0CB9-B6D0-BD0F-AE40490E235B}"/>
              </a:ext>
            </a:extLst>
          </p:cNvPr>
          <p:cNvSpPr/>
          <p:nvPr/>
        </p:nvSpPr>
        <p:spPr>
          <a:xfrm rot="-1389883">
            <a:off x="16047714" y="1141010"/>
            <a:ext cx="3534151" cy="1349671"/>
          </a:xfrm>
          <a:custGeom>
            <a:avLst/>
            <a:gdLst/>
            <a:ahLst/>
            <a:cxnLst/>
            <a:rect l="l" t="t" r="r" b="b"/>
            <a:pathLst>
              <a:path w="3534151" h="1349671">
                <a:moveTo>
                  <a:pt x="0" y="0"/>
                </a:moveTo>
                <a:lnTo>
                  <a:pt x="3534151" y="0"/>
                </a:lnTo>
                <a:lnTo>
                  <a:pt x="3534151" y="1349671"/>
                </a:lnTo>
                <a:lnTo>
                  <a:pt x="0" y="1349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77" b="-9605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D9CCE22C-1340-4CEC-B5A3-285499E5182F}"/>
              </a:ext>
            </a:extLst>
          </p:cNvPr>
          <p:cNvSpPr/>
          <p:nvPr/>
        </p:nvSpPr>
        <p:spPr>
          <a:xfrm>
            <a:off x="16217740" y="2861927"/>
            <a:ext cx="1875557" cy="0"/>
          </a:xfrm>
          <a:prstGeom prst="line">
            <a:avLst/>
          </a:prstGeom>
          <a:ln w="314325" cap="flat">
            <a:solidFill>
              <a:srgbClr val="8F8C87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0FB658F-F33F-8819-9C91-6566250EDCB1}"/>
              </a:ext>
            </a:extLst>
          </p:cNvPr>
          <p:cNvSpPr/>
          <p:nvPr/>
        </p:nvSpPr>
        <p:spPr>
          <a:xfrm rot="-3642062">
            <a:off x="13744378" y="1796394"/>
            <a:ext cx="3472206" cy="2131066"/>
          </a:xfrm>
          <a:custGeom>
            <a:avLst/>
            <a:gdLst/>
            <a:ahLst/>
            <a:cxnLst/>
            <a:rect l="l" t="t" r="r" b="b"/>
            <a:pathLst>
              <a:path w="3472206" h="2131066">
                <a:moveTo>
                  <a:pt x="0" y="0"/>
                </a:moveTo>
                <a:lnTo>
                  <a:pt x="3472206" y="0"/>
                </a:lnTo>
                <a:lnTo>
                  <a:pt x="3472206" y="2131066"/>
                </a:lnTo>
                <a:lnTo>
                  <a:pt x="0" y="21310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47FF41B-D2D8-B41A-7D93-2CEE02565273}"/>
              </a:ext>
            </a:extLst>
          </p:cNvPr>
          <p:cNvSpPr/>
          <p:nvPr/>
        </p:nvSpPr>
        <p:spPr>
          <a:xfrm>
            <a:off x="14826105" y="8948803"/>
            <a:ext cx="3139894" cy="970736"/>
          </a:xfrm>
          <a:custGeom>
            <a:avLst/>
            <a:gdLst/>
            <a:ahLst/>
            <a:cxnLst/>
            <a:rect l="l" t="t" r="r" b="b"/>
            <a:pathLst>
              <a:path w="3139894" h="970736">
                <a:moveTo>
                  <a:pt x="0" y="0"/>
                </a:moveTo>
                <a:lnTo>
                  <a:pt x="3139894" y="0"/>
                </a:lnTo>
                <a:lnTo>
                  <a:pt x="3139894" y="970737"/>
                </a:lnTo>
                <a:lnTo>
                  <a:pt x="0" y="970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156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F21B67D-1CC4-EC7C-BFAF-B207EA43B2D6}"/>
              </a:ext>
            </a:extLst>
          </p:cNvPr>
          <p:cNvGrpSpPr/>
          <p:nvPr/>
        </p:nvGrpSpPr>
        <p:grpSpPr>
          <a:xfrm>
            <a:off x="-2057400" y="8769366"/>
            <a:ext cx="20643783" cy="440318"/>
            <a:chOff x="1" y="6350"/>
            <a:chExt cx="27525044" cy="587091"/>
          </a:xfrm>
        </p:grpSpPr>
        <p:sp>
          <p:nvSpPr>
            <p:cNvPr id="12" name="AutoShape 12">
              <a:extLst>
                <a:ext uri="{FF2B5EF4-FFF2-40B4-BE49-F238E27FC236}">
                  <a16:creationId xmlns:a16="http://schemas.microsoft.com/office/drawing/2014/main" id="{AA0A29C3-F16D-7B15-05D8-F294ACD291EB}"/>
                </a:ext>
              </a:extLst>
            </p:cNvPr>
            <p:cNvSpPr/>
            <p:nvPr/>
          </p:nvSpPr>
          <p:spPr>
            <a:xfrm>
              <a:off x="1" y="6350"/>
              <a:ext cx="27525044" cy="6350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7BABAEA-D94C-957C-0D2D-2D1859FE3AED}"/>
                </a:ext>
              </a:extLst>
            </p:cNvPr>
            <p:cNvSpPr/>
            <p:nvPr/>
          </p:nvSpPr>
          <p:spPr>
            <a:xfrm>
              <a:off x="4115573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CA6D11F-5863-AEBE-601E-6CCDA7BE0A2B}"/>
                </a:ext>
              </a:extLst>
            </p:cNvPr>
            <p:cNvSpPr/>
            <p:nvPr/>
          </p:nvSpPr>
          <p:spPr>
            <a:xfrm>
              <a:off x="6648454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D49BB0D-816E-866F-8846-6F8F3F18A917}"/>
                </a:ext>
              </a:extLst>
            </p:cNvPr>
            <p:cNvSpPr txBox="1"/>
            <p:nvPr/>
          </p:nvSpPr>
          <p:spPr>
            <a:xfrm>
              <a:off x="4568184" y="210794"/>
              <a:ext cx="1650941" cy="34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 b="1" dirty="0" err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basketnorge</a:t>
              </a:r>
              <a:endParaRPr lang="en-US" sz="1524" b="1" dirty="0">
                <a:solidFill>
                  <a:srgbClr val="FFFFFF"/>
                </a:solidFill>
                <a:latin typeface="Amplitude-Regular"/>
                <a:ea typeface="Amplitude-Regular"/>
                <a:cs typeface="Amplitude-Regular"/>
                <a:sym typeface="Amplitude-Regular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26522A8C-31E2-9E2A-B05E-8CA863205720}"/>
                </a:ext>
              </a:extLst>
            </p:cNvPr>
            <p:cNvSpPr txBox="1"/>
            <p:nvPr/>
          </p:nvSpPr>
          <p:spPr>
            <a:xfrm>
              <a:off x="7101065" y="212918"/>
              <a:ext cx="3203265" cy="3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n-US" sz="1520" b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Norges Basketballforbund</a:t>
              </a: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5273BDA7-ADE3-A548-78DD-B2AA841543ED}"/>
              </a:ext>
            </a:extLst>
          </p:cNvPr>
          <p:cNvSpPr/>
          <p:nvPr/>
        </p:nvSpPr>
        <p:spPr>
          <a:xfrm>
            <a:off x="11512987" y="9074000"/>
            <a:ext cx="2826914" cy="796724"/>
          </a:xfrm>
          <a:custGeom>
            <a:avLst/>
            <a:gdLst/>
            <a:ahLst/>
            <a:cxnLst/>
            <a:rect l="l" t="t" r="r" b="b"/>
            <a:pathLst>
              <a:path w="2826914" h="796724">
                <a:moveTo>
                  <a:pt x="0" y="0"/>
                </a:moveTo>
                <a:lnTo>
                  <a:pt x="2826914" y="0"/>
                </a:lnTo>
                <a:lnTo>
                  <a:pt x="2826914" y="796724"/>
                </a:lnTo>
                <a:lnTo>
                  <a:pt x="0" y="7967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0" name="Tittel 19">
            <a:extLst>
              <a:ext uri="{FF2B5EF4-FFF2-40B4-BE49-F238E27FC236}">
                <a16:creationId xmlns:a16="http://schemas.microsoft.com/office/drawing/2014/main" id="{5FED5086-2826-4088-CAD7-0DFAABD24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96064"/>
            <a:ext cx="18288000" cy="1362075"/>
          </a:xfrm>
        </p:spPr>
        <p:txBody>
          <a:bodyPr>
            <a:noAutofit/>
          </a:bodyPr>
          <a:lstStyle/>
          <a:p>
            <a:pPr algn="ctr"/>
            <a:r>
              <a:rPr lang="nb-NO" sz="9600" dirty="0">
                <a:solidFill>
                  <a:schemeClr val="bg1"/>
                </a:solidFill>
                <a:latin typeface="Aptos Black" panose="020F0502020204030204" pitchFamily="34" charset="0"/>
              </a:rPr>
              <a:t>Ekstra lenker fra møte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9B29E396-B6A6-83AF-25B3-1FF8321A549B}"/>
              </a:ext>
            </a:extLst>
          </p:cNvPr>
          <p:cNvSpPr txBox="1"/>
          <p:nvPr/>
        </p:nvSpPr>
        <p:spPr>
          <a:xfrm>
            <a:off x="1164962" y="2480027"/>
            <a:ext cx="161910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HWHR Nettverk for kvinner i Basketball: </a:t>
            </a:r>
            <a:r>
              <a:rPr lang="nb-NO" sz="3600" dirty="0">
                <a:latin typeface="Aptos" panose="020B0004020202020204" pitchFamily="34" charset="0"/>
                <a:hlinkClick r:id="rId16"/>
              </a:rPr>
              <a:t>https://spond.com/invite/FBOHA</a:t>
            </a:r>
            <a:endParaRPr lang="nb-NO" sz="3600" dirty="0">
              <a:latin typeface="Aptos" panose="020B00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Verdistempel siden: </a:t>
            </a: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  <a:hlinkClick r:id="rId17"/>
              </a:rPr>
              <a:t>https://www.basket.no/klubbutvikling/Verdistempel/</a:t>
            </a: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Girls Got Game: </a:t>
            </a: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  <a:hlinkClick r:id="rId18"/>
              </a:rPr>
              <a:t>https://www.basket.no/Satsingpajenter/</a:t>
            </a: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Varslingside NIF: </a:t>
            </a: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  <a:hlinkClick r:id="rId19"/>
              </a:rPr>
              <a:t>https://www.idrettsforbundet.no/tema/varsling/</a:t>
            </a: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25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73737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b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26105" y="8948803"/>
            <a:ext cx="3139894" cy="970736"/>
          </a:xfrm>
          <a:custGeom>
            <a:avLst/>
            <a:gdLst/>
            <a:ahLst/>
            <a:cxnLst/>
            <a:rect l="l" t="t" r="r" b="b"/>
            <a:pathLst>
              <a:path w="3139894" h="970736">
                <a:moveTo>
                  <a:pt x="0" y="0"/>
                </a:moveTo>
                <a:lnTo>
                  <a:pt x="3139894" y="0"/>
                </a:lnTo>
                <a:lnTo>
                  <a:pt x="3139894" y="970737"/>
                </a:lnTo>
                <a:lnTo>
                  <a:pt x="0" y="970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156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6" name="Group 6"/>
          <p:cNvGrpSpPr/>
          <p:nvPr/>
        </p:nvGrpSpPr>
        <p:grpSpPr>
          <a:xfrm>
            <a:off x="-2133600" y="8854351"/>
            <a:ext cx="20643783" cy="440318"/>
            <a:chOff x="1" y="6350"/>
            <a:chExt cx="27525044" cy="587091"/>
          </a:xfrm>
        </p:grpSpPr>
        <p:sp>
          <p:nvSpPr>
            <p:cNvPr id="7" name="AutoShape 7"/>
            <p:cNvSpPr/>
            <p:nvPr/>
          </p:nvSpPr>
          <p:spPr>
            <a:xfrm>
              <a:off x="1" y="6350"/>
              <a:ext cx="27525044" cy="6350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Freeform 8"/>
            <p:cNvSpPr/>
            <p:nvPr/>
          </p:nvSpPr>
          <p:spPr>
            <a:xfrm>
              <a:off x="4115573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9" name="Freeform 9"/>
            <p:cNvSpPr/>
            <p:nvPr/>
          </p:nvSpPr>
          <p:spPr>
            <a:xfrm>
              <a:off x="6648454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568184" y="210794"/>
              <a:ext cx="1650941" cy="34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 b="1" dirty="0" err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basketnorge</a:t>
              </a:r>
              <a:endParaRPr lang="en-US" sz="1524" b="1" dirty="0">
                <a:solidFill>
                  <a:srgbClr val="FFFFFF"/>
                </a:solidFill>
                <a:latin typeface="Amplitude-Regular"/>
                <a:ea typeface="Amplitude-Regular"/>
                <a:cs typeface="Amplitude-Regular"/>
                <a:sym typeface="Amplitude-Regular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101065" y="212918"/>
              <a:ext cx="3203265" cy="3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n-US" sz="1520" b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Norges Basketballforbund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663453" y="9122815"/>
            <a:ext cx="2826914" cy="796724"/>
          </a:xfrm>
          <a:custGeom>
            <a:avLst/>
            <a:gdLst/>
            <a:ahLst/>
            <a:cxnLst/>
            <a:rect l="l" t="t" r="r" b="b"/>
            <a:pathLst>
              <a:path w="2826914" h="796724">
                <a:moveTo>
                  <a:pt x="0" y="0"/>
                </a:moveTo>
                <a:lnTo>
                  <a:pt x="2826914" y="0"/>
                </a:lnTo>
                <a:lnTo>
                  <a:pt x="2826914" y="796724"/>
                </a:lnTo>
                <a:lnTo>
                  <a:pt x="0" y="7967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3" name="Group 13"/>
          <p:cNvGrpSpPr/>
          <p:nvPr/>
        </p:nvGrpSpPr>
        <p:grpSpPr>
          <a:xfrm>
            <a:off x="3162647" y="2348780"/>
            <a:ext cx="11962706" cy="5589440"/>
            <a:chOff x="0" y="0"/>
            <a:chExt cx="15950275" cy="7452587"/>
          </a:xfrm>
        </p:grpSpPr>
        <p:grpSp>
          <p:nvGrpSpPr>
            <p:cNvPr id="14" name="Group 14"/>
            <p:cNvGrpSpPr/>
            <p:nvPr/>
          </p:nvGrpSpPr>
          <p:grpSpPr>
            <a:xfrm>
              <a:off x="140187" y="0"/>
              <a:ext cx="4666737" cy="2102780"/>
              <a:chOff x="0" y="0"/>
              <a:chExt cx="985390" cy="44400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85390" cy="444006"/>
              </a:xfrm>
              <a:custGeom>
                <a:avLst/>
                <a:gdLst/>
                <a:ahLst/>
                <a:cxnLst/>
                <a:rect l="l" t="t" r="r" b="b"/>
                <a:pathLst>
                  <a:path w="985390" h="444006">
                    <a:moveTo>
                      <a:pt x="0" y="0"/>
                    </a:moveTo>
                    <a:lnTo>
                      <a:pt x="985390" y="0"/>
                    </a:lnTo>
                    <a:lnTo>
                      <a:pt x="985390" y="444006"/>
                    </a:lnTo>
                    <a:lnTo>
                      <a:pt x="0" y="444006"/>
                    </a:lnTo>
                    <a:close/>
                  </a:path>
                </a:pathLst>
              </a:custGeom>
              <a:solidFill>
                <a:srgbClr val="1F295A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985390" cy="49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2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5595847" y="5907"/>
              <a:ext cx="4666737" cy="2102780"/>
              <a:chOff x="0" y="0"/>
              <a:chExt cx="985390" cy="44400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985390" cy="444006"/>
              </a:xfrm>
              <a:custGeom>
                <a:avLst/>
                <a:gdLst/>
                <a:ahLst/>
                <a:cxnLst/>
                <a:rect l="l" t="t" r="r" b="b"/>
                <a:pathLst>
                  <a:path w="985390" h="444006">
                    <a:moveTo>
                      <a:pt x="0" y="0"/>
                    </a:moveTo>
                    <a:lnTo>
                      <a:pt x="985390" y="0"/>
                    </a:lnTo>
                    <a:lnTo>
                      <a:pt x="985390" y="444006"/>
                    </a:lnTo>
                    <a:lnTo>
                      <a:pt x="0" y="444006"/>
                    </a:lnTo>
                    <a:close/>
                  </a:path>
                </a:pathLst>
              </a:custGeom>
              <a:solidFill>
                <a:srgbClr val="1F295A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985390" cy="49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2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1283538" y="0"/>
              <a:ext cx="4666737" cy="2102780"/>
              <a:chOff x="0" y="0"/>
              <a:chExt cx="985390" cy="44400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85390" cy="444006"/>
              </a:xfrm>
              <a:custGeom>
                <a:avLst/>
                <a:gdLst/>
                <a:ahLst/>
                <a:cxnLst/>
                <a:rect l="l" t="t" r="r" b="b"/>
                <a:pathLst>
                  <a:path w="985390" h="444006">
                    <a:moveTo>
                      <a:pt x="0" y="0"/>
                    </a:moveTo>
                    <a:lnTo>
                      <a:pt x="985390" y="0"/>
                    </a:lnTo>
                    <a:lnTo>
                      <a:pt x="985390" y="444006"/>
                    </a:lnTo>
                    <a:lnTo>
                      <a:pt x="0" y="444006"/>
                    </a:lnTo>
                    <a:close/>
                  </a:path>
                </a:pathLst>
              </a:custGeom>
              <a:solidFill>
                <a:srgbClr val="1F295A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985390" cy="49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2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40187" y="2676752"/>
              <a:ext cx="4666737" cy="2102780"/>
              <a:chOff x="0" y="0"/>
              <a:chExt cx="985390" cy="4440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85390" cy="444006"/>
              </a:xfrm>
              <a:custGeom>
                <a:avLst/>
                <a:gdLst/>
                <a:ahLst/>
                <a:cxnLst/>
                <a:rect l="l" t="t" r="r" b="b"/>
                <a:pathLst>
                  <a:path w="985390" h="444006">
                    <a:moveTo>
                      <a:pt x="0" y="0"/>
                    </a:moveTo>
                    <a:lnTo>
                      <a:pt x="985390" y="0"/>
                    </a:lnTo>
                    <a:lnTo>
                      <a:pt x="985390" y="444006"/>
                    </a:lnTo>
                    <a:lnTo>
                      <a:pt x="0" y="444006"/>
                    </a:lnTo>
                    <a:close/>
                  </a:path>
                </a:pathLst>
              </a:custGeom>
              <a:solidFill>
                <a:srgbClr val="1F295A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985390" cy="49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20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5595847" y="2676752"/>
              <a:ext cx="4666737" cy="2102780"/>
              <a:chOff x="0" y="0"/>
              <a:chExt cx="985390" cy="4440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85390" cy="444006"/>
              </a:xfrm>
              <a:custGeom>
                <a:avLst/>
                <a:gdLst/>
                <a:ahLst/>
                <a:cxnLst/>
                <a:rect l="l" t="t" r="r" b="b"/>
                <a:pathLst>
                  <a:path w="985390" h="444006">
                    <a:moveTo>
                      <a:pt x="0" y="0"/>
                    </a:moveTo>
                    <a:lnTo>
                      <a:pt x="985390" y="0"/>
                    </a:lnTo>
                    <a:lnTo>
                      <a:pt x="985390" y="444006"/>
                    </a:lnTo>
                    <a:lnTo>
                      <a:pt x="0" y="444006"/>
                    </a:lnTo>
                    <a:close/>
                  </a:path>
                </a:pathLst>
              </a:custGeom>
              <a:solidFill>
                <a:srgbClr val="1F295A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985390" cy="49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20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1283538" y="2676752"/>
              <a:ext cx="4666737" cy="2102780"/>
              <a:chOff x="0" y="0"/>
              <a:chExt cx="985390" cy="44400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985390" cy="444006"/>
              </a:xfrm>
              <a:custGeom>
                <a:avLst/>
                <a:gdLst/>
                <a:ahLst/>
                <a:cxnLst/>
                <a:rect l="l" t="t" r="r" b="b"/>
                <a:pathLst>
                  <a:path w="985390" h="444006">
                    <a:moveTo>
                      <a:pt x="0" y="0"/>
                    </a:moveTo>
                    <a:lnTo>
                      <a:pt x="985390" y="0"/>
                    </a:lnTo>
                    <a:lnTo>
                      <a:pt x="985390" y="444006"/>
                    </a:lnTo>
                    <a:lnTo>
                      <a:pt x="0" y="444006"/>
                    </a:lnTo>
                    <a:close/>
                  </a:path>
                </a:pathLst>
              </a:custGeom>
              <a:solidFill>
                <a:srgbClr val="1F295A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985390" cy="49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20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40187" y="5349808"/>
              <a:ext cx="4666737" cy="2102780"/>
              <a:chOff x="0" y="0"/>
              <a:chExt cx="985390" cy="44400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85390" cy="444006"/>
              </a:xfrm>
              <a:custGeom>
                <a:avLst/>
                <a:gdLst/>
                <a:ahLst/>
                <a:cxnLst/>
                <a:rect l="l" t="t" r="r" b="b"/>
                <a:pathLst>
                  <a:path w="985390" h="444006">
                    <a:moveTo>
                      <a:pt x="0" y="0"/>
                    </a:moveTo>
                    <a:lnTo>
                      <a:pt x="985390" y="0"/>
                    </a:lnTo>
                    <a:lnTo>
                      <a:pt x="985390" y="444006"/>
                    </a:lnTo>
                    <a:lnTo>
                      <a:pt x="0" y="444006"/>
                    </a:lnTo>
                    <a:close/>
                  </a:path>
                </a:pathLst>
              </a:custGeom>
              <a:solidFill>
                <a:srgbClr val="1F295A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985390" cy="49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2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5595847" y="5349808"/>
              <a:ext cx="4666737" cy="2102780"/>
              <a:chOff x="0" y="0"/>
              <a:chExt cx="985390" cy="44400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985390" cy="444006"/>
              </a:xfrm>
              <a:custGeom>
                <a:avLst/>
                <a:gdLst/>
                <a:ahLst/>
                <a:cxnLst/>
                <a:rect l="l" t="t" r="r" b="b"/>
                <a:pathLst>
                  <a:path w="985390" h="444006">
                    <a:moveTo>
                      <a:pt x="0" y="0"/>
                    </a:moveTo>
                    <a:lnTo>
                      <a:pt x="985390" y="0"/>
                    </a:lnTo>
                    <a:lnTo>
                      <a:pt x="985390" y="444006"/>
                    </a:lnTo>
                    <a:lnTo>
                      <a:pt x="0" y="444006"/>
                    </a:lnTo>
                    <a:close/>
                  </a:path>
                </a:pathLst>
              </a:custGeom>
              <a:solidFill>
                <a:srgbClr val="1F295A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47625"/>
                <a:ext cx="985390" cy="49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2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1283538" y="5349808"/>
              <a:ext cx="4666737" cy="2102780"/>
              <a:chOff x="0" y="0"/>
              <a:chExt cx="985390" cy="44400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985390" cy="444006"/>
              </a:xfrm>
              <a:custGeom>
                <a:avLst/>
                <a:gdLst/>
                <a:ahLst/>
                <a:cxnLst/>
                <a:rect l="l" t="t" r="r" b="b"/>
                <a:pathLst>
                  <a:path w="985390" h="444006">
                    <a:moveTo>
                      <a:pt x="0" y="0"/>
                    </a:moveTo>
                    <a:lnTo>
                      <a:pt x="985390" y="0"/>
                    </a:lnTo>
                    <a:lnTo>
                      <a:pt x="985390" y="444006"/>
                    </a:lnTo>
                    <a:lnTo>
                      <a:pt x="0" y="444006"/>
                    </a:lnTo>
                    <a:close/>
                  </a:path>
                </a:pathLst>
              </a:custGeom>
              <a:solidFill>
                <a:srgbClr val="1F295A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985390" cy="49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20"/>
                  </a:lnSpc>
                </a:pPr>
                <a:endParaRPr/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6829023" y="243664"/>
              <a:ext cx="2200385" cy="1615451"/>
            </a:xfrm>
            <a:custGeom>
              <a:avLst/>
              <a:gdLst/>
              <a:ahLst/>
              <a:cxnLst/>
              <a:rect l="l" t="t" r="r" b="b"/>
              <a:pathLst>
                <a:path w="2200385" h="1615451">
                  <a:moveTo>
                    <a:pt x="0" y="0"/>
                  </a:moveTo>
                  <a:lnTo>
                    <a:pt x="2200385" y="0"/>
                  </a:lnTo>
                  <a:lnTo>
                    <a:pt x="2200385" y="1615451"/>
                  </a:lnTo>
                  <a:lnTo>
                    <a:pt x="0" y="1615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75821" t="-24955" r="-169285" b="-526952"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11414999" y="394553"/>
              <a:ext cx="4403815" cy="1619455"/>
            </a:xfrm>
            <a:custGeom>
              <a:avLst/>
              <a:gdLst/>
              <a:ahLst/>
              <a:cxnLst/>
              <a:rect l="l" t="t" r="r" b="b"/>
              <a:pathLst>
                <a:path w="4403815" h="1619455">
                  <a:moveTo>
                    <a:pt x="0" y="0"/>
                  </a:moveTo>
                  <a:lnTo>
                    <a:pt x="4403815" y="0"/>
                  </a:lnTo>
                  <a:lnTo>
                    <a:pt x="4403815" y="1619456"/>
                  </a:lnTo>
                  <a:lnTo>
                    <a:pt x="0" y="1619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3960" t="-139693" r="-108439" b="-410603"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6108344" y="2918414"/>
              <a:ext cx="3641743" cy="1507575"/>
            </a:xfrm>
            <a:custGeom>
              <a:avLst/>
              <a:gdLst/>
              <a:ahLst/>
              <a:cxnLst/>
              <a:rect l="l" t="t" r="r" b="b"/>
              <a:pathLst>
                <a:path w="3641743" h="1507575">
                  <a:moveTo>
                    <a:pt x="0" y="0"/>
                  </a:moveTo>
                  <a:lnTo>
                    <a:pt x="3641743" y="0"/>
                  </a:lnTo>
                  <a:lnTo>
                    <a:pt x="3641743" y="1507576"/>
                  </a:lnTo>
                  <a:lnTo>
                    <a:pt x="0" y="1507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45812" t="-273510" r="-23126" b="-325045"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2377051" y="2765630"/>
              <a:ext cx="2499059" cy="1927233"/>
            </a:xfrm>
            <a:custGeom>
              <a:avLst/>
              <a:gdLst/>
              <a:ahLst/>
              <a:cxnLst/>
              <a:rect l="l" t="t" r="r" b="b"/>
              <a:pathLst>
                <a:path w="2499059" h="1927233">
                  <a:moveTo>
                    <a:pt x="0" y="0"/>
                  </a:moveTo>
                  <a:lnTo>
                    <a:pt x="2499059" y="0"/>
                  </a:lnTo>
                  <a:lnTo>
                    <a:pt x="2499059" y="1927234"/>
                  </a:lnTo>
                  <a:lnTo>
                    <a:pt x="0" y="1927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0523" t="-201414" r="-181386" b="-245030"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422780" y="5530695"/>
              <a:ext cx="1825436" cy="1743215"/>
            </a:xfrm>
            <a:custGeom>
              <a:avLst/>
              <a:gdLst/>
              <a:ahLst/>
              <a:cxnLst/>
              <a:rect l="l" t="t" r="r" b="b"/>
              <a:pathLst>
                <a:path w="1825436" h="1743215">
                  <a:moveTo>
                    <a:pt x="0" y="0"/>
                  </a:moveTo>
                  <a:lnTo>
                    <a:pt x="1825436" y="0"/>
                  </a:lnTo>
                  <a:lnTo>
                    <a:pt x="1825436" y="1743215"/>
                  </a:lnTo>
                  <a:lnTo>
                    <a:pt x="0" y="174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0385" t="-222676" r="-376147" b="-281452"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5718052" y="5711583"/>
              <a:ext cx="4032035" cy="1381439"/>
            </a:xfrm>
            <a:custGeom>
              <a:avLst/>
              <a:gdLst/>
              <a:ahLst/>
              <a:cxnLst/>
              <a:rect l="l" t="t" r="r" b="b"/>
              <a:pathLst>
                <a:path w="4032035" h="1381439">
                  <a:moveTo>
                    <a:pt x="0" y="0"/>
                  </a:moveTo>
                  <a:lnTo>
                    <a:pt x="4032035" y="0"/>
                  </a:lnTo>
                  <a:lnTo>
                    <a:pt x="4032035" y="1381439"/>
                  </a:lnTo>
                  <a:lnTo>
                    <a:pt x="0" y="138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20757" t="-433367" r="-22148" b="-228971"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11283538" y="5735632"/>
              <a:ext cx="4666737" cy="1162723"/>
            </a:xfrm>
            <a:custGeom>
              <a:avLst/>
              <a:gdLst/>
              <a:ahLst/>
              <a:cxnLst/>
              <a:rect l="l" t="t" r="r" b="b"/>
              <a:pathLst>
                <a:path w="4666737" h="1162723">
                  <a:moveTo>
                    <a:pt x="0" y="0"/>
                  </a:moveTo>
                  <a:lnTo>
                    <a:pt x="4666737" y="0"/>
                  </a:lnTo>
                  <a:lnTo>
                    <a:pt x="4666737" y="1162723"/>
                  </a:lnTo>
                  <a:lnTo>
                    <a:pt x="0" y="1162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9402" t="-550869" r="-40369" b="-124976"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287184" y="0"/>
              <a:ext cx="4096629" cy="2186576"/>
            </a:xfrm>
            <a:custGeom>
              <a:avLst/>
              <a:gdLst/>
              <a:ahLst/>
              <a:cxnLst/>
              <a:rect l="l" t="t" r="r" b="b"/>
              <a:pathLst>
                <a:path w="4096629" h="2186576">
                  <a:moveTo>
                    <a:pt x="0" y="0"/>
                  </a:moveTo>
                  <a:lnTo>
                    <a:pt x="4096629" y="0"/>
                  </a:lnTo>
                  <a:lnTo>
                    <a:pt x="4096629" y="2186576"/>
                  </a:lnTo>
                  <a:lnTo>
                    <a:pt x="0" y="218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0" y="2709037"/>
              <a:ext cx="4947111" cy="2038210"/>
            </a:xfrm>
            <a:custGeom>
              <a:avLst/>
              <a:gdLst/>
              <a:ahLst/>
              <a:cxnLst/>
              <a:rect l="l" t="t" r="r" b="b"/>
              <a:pathLst>
                <a:path w="4947111" h="2038210">
                  <a:moveTo>
                    <a:pt x="0" y="0"/>
                  </a:moveTo>
                  <a:lnTo>
                    <a:pt x="4947111" y="0"/>
                  </a:lnTo>
                  <a:lnTo>
                    <a:pt x="4947111" y="2038210"/>
                  </a:lnTo>
                  <a:lnTo>
                    <a:pt x="0" y="203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80826"/>
            <a:ext cx="18288000" cy="10467826"/>
            <a:chOff x="0" y="-47625"/>
            <a:chExt cx="4816593" cy="27569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73737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b-NO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56502">
            <a:off x="15995738" y="292757"/>
            <a:ext cx="1471887" cy="1471887"/>
          </a:xfrm>
          <a:custGeom>
            <a:avLst/>
            <a:gdLst/>
            <a:ahLst/>
            <a:cxnLst/>
            <a:rect l="l" t="t" r="r" b="b"/>
            <a:pathLst>
              <a:path w="1471887" h="1471887">
                <a:moveTo>
                  <a:pt x="0" y="0"/>
                </a:moveTo>
                <a:lnTo>
                  <a:pt x="1471887" y="0"/>
                </a:lnTo>
                <a:lnTo>
                  <a:pt x="1471887" y="1471886"/>
                </a:lnTo>
                <a:lnTo>
                  <a:pt x="0" y="147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 rot="5467112">
            <a:off x="15155439" y="3424906"/>
            <a:ext cx="3152486" cy="538789"/>
          </a:xfrm>
          <a:custGeom>
            <a:avLst/>
            <a:gdLst/>
            <a:ahLst/>
            <a:cxnLst/>
            <a:rect l="l" t="t" r="r" b="b"/>
            <a:pathLst>
              <a:path w="3152486" h="538789">
                <a:moveTo>
                  <a:pt x="0" y="0"/>
                </a:moveTo>
                <a:lnTo>
                  <a:pt x="3152486" y="0"/>
                </a:lnTo>
                <a:lnTo>
                  <a:pt x="3152486" y="538788"/>
                </a:lnTo>
                <a:lnTo>
                  <a:pt x="0" y="538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 rot="1456502">
            <a:off x="15899764" y="5623957"/>
            <a:ext cx="1471887" cy="1471887"/>
          </a:xfrm>
          <a:custGeom>
            <a:avLst/>
            <a:gdLst/>
            <a:ahLst/>
            <a:cxnLst/>
            <a:rect l="l" t="t" r="r" b="b"/>
            <a:pathLst>
              <a:path w="1471887" h="1471887">
                <a:moveTo>
                  <a:pt x="0" y="0"/>
                </a:moveTo>
                <a:lnTo>
                  <a:pt x="1471887" y="0"/>
                </a:lnTo>
                <a:lnTo>
                  <a:pt x="1471887" y="1471886"/>
                </a:lnTo>
                <a:lnTo>
                  <a:pt x="0" y="147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16052821" y="1360893"/>
            <a:ext cx="582886" cy="637906"/>
          </a:xfrm>
          <a:custGeom>
            <a:avLst/>
            <a:gdLst/>
            <a:ahLst/>
            <a:cxnLst/>
            <a:rect l="l" t="t" r="r" b="b"/>
            <a:pathLst>
              <a:path w="582886" h="637906">
                <a:moveTo>
                  <a:pt x="0" y="0"/>
                </a:moveTo>
                <a:lnTo>
                  <a:pt x="582887" y="0"/>
                </a:lnTo>
                <a:lnTo>
                  <a:pt x="582887" y="637905"/>
                </a:lnTo>
                <a:lnTo>
                  <a:pt x="0" y="6379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>
            <a:off x="14826105" y="8948803"/>
            <a:ext cx="3139894" cy="970736"/>
          </a:xfrm>
          <a:custGeom>
            <a:avLst/>
            <a:gdLst/>
            <a:ahLst/>
            <a:cxnLst/>
            <a:rect l="l" t="t" r="r" b="b"/>
            <a:pathLst>
              <a:path w="3139894" h="970736">
                <a:moveTo>
                  <a:pt x="0" y="0"/>
                </a:moveTo>
                <a:lnTo>
                  <a:pt x="3139894" y="0"/>
                </a:lnTo>
                <a:lnTo>
                  <a:pt x="3139894" y="970737"/>
                </a:lnTo>
                <a:lnTo>
                  <a:pt x="0" y="970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2156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0" name="Group 10"/>
          <p:cNvGrpSpPr/>
          <p:nvPr/>
        </p:nvGrpSpPr>
        <p:grpSpPr>
          <a:xfrm>
            <a:off x="-2057400" y="8790323"/>
            <a:ext cx="20643783" cy="440318"/>
            <a:chOff x="1" y="6350"/>
            <a:chExt cx="27525044" cy="587091"/>
          </a:xfrm>
        </p:grpSpPr>
        <p:sp>
          <p:nvSpPr>
            <p:cNvPr id="11" name="AutoShape 11"/>
            <p:cNvSpPr/>
            <p:nvPr/>
          </p:nvSpPr>
          <p:spPr>
            <a:xfrm>
              <a:off x="1" y="6350"/>
              <a:ext cx="27525044" cy="6350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115573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648454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568184" y="210794"/>
              <a:ext cx="1650941" cy="34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 b="1" dirty="0" err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basketnorge</a:t>
              </a:r>
              <a:endParaRPr lang="en-US" sz="1524" b="1" dirty="0">
                <a:solidFill>
                  <a:srgbClr val="FFFFFF"/>
                </a:solidFill>
                <a:latin typeface="Amplitude-Regular"/>
                <a:ea typeface="Amplitude-Regular"/>
                <a:cs typeface="Amplitude-Regular"/>
                <a:sym typeface="Amplitude-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101065" y="212918"/>
              <a:ext cx="3203265" cy="3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n-US" sz="1520" b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Norges Basketballforbund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62201" y="9108328"/>
            <a:ext cx="2826914" cy="796724"/>
          </a:xfrm>
          <a:custGeom>
            <a:avLst/>
            <a:gdLst/>
            <a:ahLst/>
            <a:cxnLst/>
            <a:rect l="l" t="t" r="r" b="b"/>
            <a:pathLst>
              <a:path w="2826914" h="796724">
                <a:moveTo>
                  <a:pt x="0" y="0"/>
                </a:moveTo>
                <a:lnTo>
                  <a:pt x="2826914" y="0"/>
                </a:lnTo>
                <a:lnTo>
                  <a:pt x="2826914" y="796724"/>
                </a:lnTo>
                <a:lnTo>
                  <a:pt x="0" y="796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7" name="Tittel 17">
            <a:extLst>
              <a:ext uri="{FF2B5EF4-FFF2-40B4-BE49-F238E27FC236}">
                <a16:creationId xmlns:a16="http://schemas.microsoft.com/office/drawing/2014/main" id="{2CB2046B-4F06-763D-3B15-9F3205DB9E95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18288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7200" dirty="0">
                <a:solidFill>
                  <a:schemeClr val="bg1"/>
                </a:solidFill>
                <a:latin typeface="Aptos Black" panose="020B0004020202020204" pitchFamily="34" charset="0"/>
              </a:rPr>
              <a:t>AGENDA</a:t>
            </a:r>
            <a:endParaRPr lang="nb-NO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18" name="Plassholder for innhold 18">
            <a:extLst>
              <a:ext uri="{FF2B5EF4-FFF2-40B4-BE49-F238E27FC236}">
                <a16:creationId xmlns:a16="http://schemas.microsoft.com/office/drawing/2014/main" id="{55F7541A-E935-EBEA-DE35-5FED7D48CC1E}"/>
              </a:ext>
            </a:extLst>
          </p:cNvPr>
          <p:cNvSpPr txBox="1">
            <a:spLocks/>
          </p:cNvSpPr>
          <p:nvPr/>
        </p:nvSpPr>
        <p:spPr>
          <a:xfrm>
            <a:off x="762000" y="1998799"/>
            <a:ext cx="16943114" cy="63753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Påminnelser og viktig informasjon</a:t>
            </a:r>
          </a:p>
          <a:p>
            <a:pPr>
              <a:lnSpc>
                <a:spcPct val="150000"/>
              </a:lnSpc>
            </a:pP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Ny og oppdatert Verdistempel</a:t>
            </a:r>
          </a:p>
          <a:p>
            <a:pPr>
              <a:lnSpc>
                <a:spcPct val="150000"/>
              </a:lnSpc>
            </a:pP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Fremtidsrettet Klubb – Kristiansand </a:t>
            </a:r>
            <a:r>
              <a:rPr lang="nb-NO" sz="3600" dirty="0" err="1">
                <a:solidFill>
                  <a:schemeClr val="bg1"/>
                </a:solidFill>
                <a:latin typeface="Aptos" panose="020B0004020202020204" pitchFamily="34" charset="0"/>
              </a:rPr>
              <a:t>Pirates</a:t>
            </a: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3600" dirty="0" err="1">
                <a:solidFill>
                  <a:schemeClr val="bg1"/>
                </a:solidFill>
                <a:latin typeface="Aptos" panose="020B0004020202020204" pitchFamily="34" charset="0"/>
              </a:rPr>
              <a:t>Arrangementhåndboka</a:t>
            </a: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3600" dirty="0" err="1">
                <a:solidFill>
                  <a:schemeClr val="bg1"/>
                </a:solidFill>
                <a:latin typeface="Aptos" panose="020B0004020202020204" pitchFamily="34" charset="0"/>
              </a:rPr>
              <a:t>Foreldreinitativ</a:t>
            </a: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 – Workshop</a:t>
            </a:r>
          </a:p>
          <a:p>
            <a:pPr>
              <a:lnSpc>
                <a:spcPct val="150000"/>
              </a:lnSpc>
            </a:pP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Krenkelser i barne- og ungdomsidretten – Maren </a:t>
            </a:r>
            <a:r>
              <a:rPr lang="nb-NO" sz="3600" dirty="0" err="1">
                <a:solidFill>
                  <a:schemeClr val="bg1"/>
                </a:solidFill>
                <a:latin typeface="Aptos" panose="020B0004020202020204" pitchFamily="34" charset="0"/>
              </a:rPr>
              <a:t>Mildestvedt</a:t>
            </a: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, NIF</a:t>
            </a:r>
          </a:p>
          <a:p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687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73737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b-NO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56502">
            <a:off x="16002822" y="2255467"/>
            <a:ext cx="1265771" cy="1265771"/>
          </a:xfrm>
          <a:custGeom>
            <a:avLst/>
            <a:gdLst/>
            <a:ahLst/>
            <a:cxnLst/>
            <a:rect l="l" t="t" r="r" b="b"/>
            <a:pathLst>
              <a:path w="1265771" h="1265771">
                <a:moveTo>
                  <a:pt x="0" y="0"/>
                </a:moveTo>
                <a:lnTo>
                  <a:pt x="1265771" y="0"/>
                </a:lnTo>
                <a:lnTo>
                  <a:pt x="1265771" y="1265770"/>
                </a:lnTo>
                <a:lnTo>
                  <a:pt x="0" y="1265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 rot="-5400000">
            <a:off x="15424833" y="5176156"/>
            <a:ext cx="3152486" cy="538789"/>
          </a:xfrm>
          <a:custGeom>
            <a:avLst/>
            <a:gdLst/>
            <a:ahLst/>
            <a:cxnLst/>
            <a:rect l="l" t="t" r="r" b="b"/>
            <a:pathLst>
              <a:path w="3152486" h="538789">
                <a:moveTo>
                  <a:pt x="0" y="0"/>
                </a:moveTo>
                <a:lnTo>
                  <a:pt x="3152486" y="0"/>
                </a:lnTo>
                <a:lnTo>
                  <a:pt x="3152486" y="538789"/>
                </a:lnTo>
                <a:lnTo>
                  <a:pt x="0" y="5387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 rot="1456502">
            <a:off x="16873196" y="7541781"/>
            <a:ext cx="1471887" cy="1471887"/>
          </a:xfrm>
          <a:custGeom>
            <a:avLst/>
            <a:gdLst/>
            <a:ahLst/>
            <a:cxnLst/>
            <a:rect l="l" t="t" r="r" b="b"/>
            <a:pathLst>
              <a:path w="1471887" h="1471887">
                <a:moveTo>
                  <a:pt x="0" y="0"/>
                </a:moveTo>
                <a:lnTo>
                  <a:pt x="1471887" y="0"/>
                </a:lnTo>
                <a:lnTo>
                  <a:pt x="1471887" y="1471887"/>
                </a:lnTo>
                <a:lnTo>
                  <a:pt x="0" y="14718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16635708" y="7357320"/>
            <a:ext cx="582886" cy="637906"/>
          </a:xfrm>
          <a:custGeom>
            <a:avLst/>
            <a:gdLst/>
            <a:ahLst/>
            <a:cxnLst/>
            <a:rect l="l" t="t" r="r" b="b"/>
            <a:pathLst>
              <a:path w="582886" h="637906">
                <a:moveTo>
                  <a:pt x="0" y="0"/>
                </a:moveTo>
                <a:lnTo>
                  <a:pt x="582886" y="0"/>
                </a:lnTo>
                <a:lnTo>
                  <a:pt x="582886" y="637906"/>
                </a:lnTo>
                <a:lnTo>
                  <a:pt x="0" y="6379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9" name="Group 9"/>
          <p:cNvGrpSpPr/>
          <p:nvPr/>
        </p:nvGrpSpPr>
        <p:grpSpPr>
          <a:xfrm>
            <a:off x="17218594" y="1589068"/>
            <a:ext cx="2093471" cy="924333"/>
            <a:chOff x="0" y="0"/>
            <a:chExt cx="2791295" cy="1232444"/>
          </a:xfrm>
        </p:grpSpPr>
        <p:sp>
          <p:nvSpPr>
            <p:cNvPr id="10" name="Freeform 10"/>
            <p:cNvSpPr/>
            <p:nvPr/>
          </p:nvSpPr>
          <p:spPr>
            <a:xfrm rot="-277038" flipV="1">
              <a:off x="82033" y="105913"/>
              <a:ext cx="2672518" cy="1020619"/>
            </a:xfrm>
            <a:custGeom>
              <a:avLst/>
              <a:gdLst/>
              <a:ahLst/>
              <a:cxnLst/>
              <a:rect l="l" t="t" r="r" b="b"/>
              <a:pathLst>
                <a:path w="2672518" h="1020619">
                  <a:moveTo>
                    <a:pt x="0" y="1020618"/>
                  </a:moveTo>
                  <a:lnTo>
                    <a:pt x="2672519" y="1020618"/>
                  </a:lnTo>
                  <a:lnTo>
                    <a:pt x="2672519" y="0"/>
                  </a:lnTo>
                  <a:lnTo>
                    <a:pt x="0" y="0"/>
                  </a:lnTo>
                  <a:lnTo>
                    <a:pt x="0" y="1020618"/>
                  </a:lnTo>
                  <a:close/>
                </a:path>
              </a:pathLst>
            </a:custGeom>
            <a:blipFill>
              <a:blip r:embed="rId9">
                <a:alphaModFix amt="1999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r="-1177" b="-96053"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124741"/>
              <a:ext cx="1418293" cy="0"/>
            </a:xfrm>
            <a:prstGeom prst="line">
              <a:avLst/>
            </a:prstGeom>
            <a:ln w="237692" cap="flat">
              <a:solidFill>
                <a:srgbClr val="8F8C87">
                  <a:alpha val="19608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2" name="Freeform 12"/>
          <p:cNvSpPr/>
          <p:nvPr/>
        </p:nvSpPr>
        <p:spPr>
          <a:xfrm rot="-339271">
            <a:off x="16097788" y="745047"/>
            <a:ext cx="1658726" cy="1227457"/>
          </a:xfrm>
          <a:custGeom>
            <a:avLst/>
            <a:gdLst/>
            <a:ahLst/>
            <a:cxnLst/>
            <a:rect l="l" t="t" r="r" b="b"/>
            <a:pathLst>
              <a:path w="1658726" h="1227457">
                <a:moveTo>
                  <a:pt x="0" y="0"/>
                </a:moveTo>
                <a:lnTo>
                  <a:pt x="1658726" y="0"/>
                </a:lnTo>
                <a:lnTo>
                  <a:pt x="1658726" y="1227457"/>
                </a:lnTo>
                <a:lnTo>
                  <a:pt x="0" y="12274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3" name="Freeform 13"/>
          <p:cNvSpPr/>
          <p:nvPr/>
        </p:nvSpPr>
        <p:spPr>
          <a:xfrm>
            <a:off x="14826105" y="8948803"/>
            <a:ext cx="3139894" cy="970736"/>
          </a:xfrm>
          <a:custGeom>
            <a:avLst/>
            <a:gdLst/>
            <a:ahLst/>
            <a:cxnLst/>
            <a:rect l="l" t="t" r="r" b="b"/>
            <a:pathLst>
              <a:path w="3139894" h="970736">
                <a:moveTo>
                  <a:pt x="0" y="0"/>
                </a:moveTo>
                <a:lnTo>
                  <a:pt x="3139894" y="0"/>
                </a:lnTo>
                <a:lnTo>
                  <a:pt x="3139894" y="970737"/>
                </a:lnTo>
                <a:lnTo>
                  <a:pt x="0" y="970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156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4" name="Group 14"/>
          <p:cNvGrpSpPr/>
          <p:nvPr/>
        </p:nvGrpSpPr>
        <p:grpSpPr>
          <a:xfrm>
            <a:off x="-2041224" y="8810839"/>
            <a:ext cx="20643783" cy="440318"/>
            <a:chOff x="1" y="6350"/>
            <a:chExt cx="27525044" cy="587091"/>
          </a:xfrm>
        </p:grpSpPr>
        <p:sp>
          <p:nvSpPr>
            <p:cNvPr id="15" name="AutoShape 15"/>
            <p:cNvSpPr/>
            <p:nvPr/>
          </p:nvSpPr>
          <p:spPr>
            <a:xfrm>
              <a:off x="1" y="6350"/>
              <a:ext cx="27525044" cy="6350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115573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648454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568184" y="210794"/>
              <a:ext cx="1683197" cy="34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 b="1" dirty="0" err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basketnorge</a:t>
              </a:r>
              <a:endParaRPr lang="en-US" sz="1524" b="1" dirty="0">
                <a:solidFill>
                  <a:srgbClr val="FFFFFF"/>
                </a:solidFill>
                <a:latin typeface="Amplitude-Regular"/>
                <a:ea typeface="Amplitude-Regular"/>
                <a:cs typeface="Amplitude-Regular"/>
                <a:sym typeface="Amplitude-Regular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101065" y="212918"/>
              <a:ext cx="3203265" cy="3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n-US" sz="1520" b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Norges Basketballforbund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1704619" y="9091995"/>
            <a:ext cx="2826914" cy="796724"/>
          </a:xfrm>
          <a:custGeom>
            <a:avLst/>
            <a:gdLst/>
            <a:ahLst/>
            <a:cxnLst/>
            <a:rect l="l" t="t" r="r" b="b"/>
            <a:pathLst>
              <a:path w="2826914" h="796724">
                <a:moveTo>
                  <a:pt x="0" y="0"/>
                </a:moveTo>
                <a:lnTo>
                  <a:pt x="2826914" y="0"/>
                </a:lnTo>
                <a:lnTo>
                  <a:pt x="2826914" y="796724"/>
                </a:lnTo>
                <a:lnTo>
                  <a:pt x="0" y="796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1" name="Tittel 17">
            <a:extLst>
              <a:ext uri="{FF2B5EF4-FFF2-40B4-BE49-F238E27FC236}">
                <a16:creationId xmlns:a16="http://schemas.microsoft.com/office/drawing/2014/main" id="{BDC339F8-F00D-EDB6-A87B-1FF0F679840C}"/>
              </a:ext>
            </a:extLst>
          </p:cNvPr>
          <p:cNvSpPr txBox="1">
            <a:spLocks/>
          </p:cNvSpPr>
          <p:nvPr/>
        </p:nvSpPr>
        <p:spPr>
          <a:xfrm>
            <a:off x="5686" y="908235"/>
            <a:ext cx="1827662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7200" dirty="0">
                <a:solidFill>
                  <a:schemeClr val="bg1"/>
                </a:solidFill>
                <a:latin typeface="Aptos Black" panose="020B0004020202020204" pitchFamily="34" charset="0"/>
              </a:rPr>
              <a:t>Påminnelser og viktig informasjon</a:t>
            </a:r>
          </a:p>
        </p:txBody>
      </p:sp>
      <p:sp>
        <p:nvSpPr>
          <p:cNvPr id="23" name="Plassholder for innhold 18">
            <a:extLst>
              <a:ext uri="{FF2B5EF4-FFF2-40B4-BE49-F238E27FC236}">
                <a16:creationId xmlns:a16="http://schemas.microsoft.com/office/drawing/2014/main" id="{5A001A8D-DC7D-F942-ECC9-816C6D38F0FE}"/>
              </a:ext>
            </a:extLst>
          </p:cNvPr>
          <p:cNvSpPr txBox="1">
            <a:spLocks/>
          </p:cNvSpPr>
          <p:nvPr/>
        </p:nvSpPr>
        <p:spPr>
          <a:xfrm>
            <a:off x="762000" y="1998799"/>
            <a:ext cx="16943114" cy="63753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Ny Banedagbok: </a:t>
            </a:r>
            <a:r>
              <a:rPr lang="nb-NO" u="sng" dirty="0">
                <a:hlinkClick r:id="rId17"/>
              </a:rPr>
              <a:t>https://tapublic.nif.no/venueDiary</a:t>
            </a:r>
            <a:endParaRPr lang="nb-NO" u="sng" dirty="0"/>
          </a:p>
          <a:p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Basketballtinget – </a:t>
            </a: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  <a:hlinkClick r:id="rId18"/>
              </a:rPr>
              <a:t>Valgkomiteen trenger innspill!</a:t>
            </a: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b-NO" sz="3600" dirty="0" err="1">
                <a:solidFill>
                  <a:schemeClr val="bg1"/>
                </a:solidFill>
                <a:latin typeface="Aptos" panose="020B0004020202020204" pitchFamily="34" charset="0"/>
              </a:rPr>
              <a:t>EasyBasket</a:t>
            </a:r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 Arrangørkurs 3.Mars (ca. 1 time kurs)</a:t>
            </a:r>
          </a:p>
          <a:p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  <a:hlinkClick r:id="rId19"/>
              </a:rPr>
              <a:t>SPU samlinger</a:t>
            </a: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</a:rPr>
              <a:t>Øst &amp; Nord – 14.-15. Februar</a:t>
            </a:r>
            <a:endParaRPr lang="nb-NO" sz="3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</a:rPr>
              <a:t>Vest, Agder/Rogaland &amp; Midt – 21.-22. Februar</a:t>
            </a:r>
          </a:p>
          <a:p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Landskamper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hlinkClick r:id="rId20"/>
              </a:rPr>
              <a:t>Hønefoss Arena 27.Februar</a:t>
            </a:r>
            <a:endParaRPr lang="nb-NO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  <a:latin typeface="Aptos" panose="020B0004020202020204" pitchFamily="34" charset="0"/>
                <a:hlinkClick r:id="rId21"/>
              </a:rPr>
              <a:t>Hauklandshallen 11. &amp; 14. Mars</a:t>
            </a:r>
            <a:endParaRPr lang="nb-NO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nb-NO" sz="3600" dirty="0">
                <a:solidFill>
                  <a:schemeClr val="bg1"/>
                </a:solidFill>
                <a:latin typeface="Aptos" panose="020B0004020202020204" pitchFamily="34" charset="0"/>
              </a:rPr>
              <a:t>Prosjekter (Tidenes Beste Sommerferie, Girls Got Game, Klesbyttedagen)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73737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b-NO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609449">
            <a:off x="14987292" y="1786349"/>
            <a:ext cx="1192483" cy="1192483"/>
          </a:xfrm>
          <a:custGeom>
            <a:avLst/>
            <a:gdLst/>
            <a:ahLst/>
            <a:cxnLst/>
            <a:rect l="l" t="t" r="r" b="b"/>
            <a:pathLst>
              <a:path w="1192483" h="1192483">
                <a:moveTo>
                  <a:pt x="0" y="0"/>
                </a:moveTo>
                <a:lnTo>
                  <a:pt x="1192483" y="0"/>
                </a:lnTo>
                <a:lnTo>
                  <a:pt x="1192483" y="1192483"/>
                </a:lnTo>
                <a:lnTo>
                  <a:pt x="0" y="1192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 rot="-1886488" flipH="1" flipV="1">
            <a:off x="14440647" y="4955250"/>
            <a:ext cx="2440273" cy="931926"/>
          </a:xfrm>
          <a:custGeom>
            <a:avLst/>
            <a:gdLst/>
            <a:ahLst/>
            <a:cxnLst/>
            <a:rect l="l" t="t" r="r" b="b"/>
            <a:pathLst>
              <a:path w="2440273" h="931926">
                <a:moveTo>
                  <a:pt x="2440273" y="931926"/>
                </a:moveTo>
                <a:lnTo>
                  <a:pt x="0" y="931926"/>
                </a:lnTo>
                <a:lnTo>
                  <a:pt x="0" y="0"/>
                </a:lnTo>
                <a:lnTo>
                  <a:pt x="2440273" y="0"/>
                </a:lnTo>
                <a:lnTo>
                  <a:pt x="2440273" y="931926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7" b="-9605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 flipV="1">
            <a:off x="15369971" y="4353356"/>
            <a:ext cx="1155689" cy="584393"/>
          </a:xfrm>
          <a:prstGeom prst="line">
            <a:avLst/>
          </a:prstGeom>
          <a:ln w="219075" cap="flat">
            <a:solidFill>
              <a:srgbClr val="8F8C87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 rot="-1609449">
            <a:off x="15250230" y="3437277"/>
            <a:ext cx="888867" cy="972768"/>
          </a:xfrm>
          <a:custGeom>
            <a:avLst/>
            <a:gdLst/>
            <a:ahLst/>
            <a:cxnLst/>
            <a:rect l="l" t="t" r="r" b="b"/>
            <a:pathLst>
              <a:path w="888867" h="972768">
                <a:moveTo>
                  <a:pt x="0" y="0"/>
                </a:moveTo>
                <a:lnTo>
                  <a:pt x="888867" y="0"/>
                </a:lnTo>
                <a:lnTo>
                  <a:pt x="888867" y="972768"/>
                </a:lnTo>
                <a:lnTo>
                  <a:pt x="0" y="972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 rot="2872200">
            <a:off x="15259733" y="3549966"/>
            <a:ext cx="3657600" cy="2034540"/>
          </a:xfrm>
          <a:custGeom>
            <a:avLst/>
            <a:gdLst/>
            <a:ahLst/>
            <a:cxnLst/>
            <a:rect l="l" t="t" r="r" b="b"/>
            <a:pathLst>
              <a:path w="3657600" h="2034540">
                <a:moveTo>
                  <a:pt x="0" y="0"/>
                </a:moveTo>
                <a:lnTo>
                  <a:pt x="3657600" y="0"/>
                </a:lnTo>
                <a:lnTo>
                  <a:pt x="3657600" y="2034540"/>
                </a:lnTo>
                <a:lnTo>
                  <a:pt x="0" y="2034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Freeform 10"/>
          <p:cNvSpPr/>
          <p:nvPr/>
        </p:nvSpPr>
        <p:spPr>
          <a:xfrm rot="-1609449">
            <a:off x="13681988" y="5633245"/>
            <a:ext cx="1192483" cy="1192483"/>
          </a:xfrm>
          <a:custGeom>
            <a:avLst/>
            <a:gdLst/>
            <a:ahLst/>
            <a:cxnLst/>
            <a:rect l="l" t="t" r="r" b="b"/>
            <a:pathLst>
              <a:path w="1192483" h="1192483">
                <a:moveTo>
                  <a:pt x="0" y="0"/>
                </a:moveTo>
                <a:lnTo>
                  <a:pt x="1192483" y="0"/>
                </a:lnTo>
                <a:lnTo>
                  <a:pt x="1192483" y="1192483"/>
                </a:lnTo>
                <a:lnTo>
                  <a:pt x="0" y="1192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>
          <a:xfrm>
            <a:off x="14826105" y="8948803"/>
            <a:ext cx="3139894" cy="970736"/>
          </a:xfrm>
          <a:custGeom>
            <a:avLst/>
            <a:gdLst/>
            <a:ahLst/>
            <a:cxnLst/>
            <a:rect l="l" t="t" r="r" b="b"/>
            <a:pathLst>
              <a:path w="3139894" h="970736">
                <a:moveTo>
                  <a:pt x="0" y="0"/>
                </a:moveTo>
                <a:lnTo>
                  <a:pt x="3139894" y="0"/>
                </a:lnTo>
                <a:lnTo>
                  <a:pt x="3139894" y="970737"/>
                </a:lnTo>
                <a:lnTo>
                  <a:pt x="0" y="970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156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2" name="Group 12"/>
          <p:cNvGrpSpPr/>
          <p:nvPr/>
        </p:nvGrpSpPr>
        <p:grpSpPr>
          <a:xfrm>
            <a:off x="-2209800" y="8822459"/>
            <a:ext cx="20643783" cy="440318"/>
            <a:chOff x="1" y="6350"/>
            <a:chExt cx="27525044" cy="587091"/>
          </a:xfrm>
        </p:grpSpPr>
        <p:sp>
          <p:nvSpPr>
            <p:cNvPr id="13" name="AutoShape 13"/>
            <p:cNvSpPr/>
            <p:nvPr/>
          </p:nvSpPr>
          <p:spPr>
            <a:xfrm>
              <a:off x="1" y="6350"/>
              <a:ext cx="27525044" cy="6350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15573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648454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568184" y="210794"/>
              <a:ext cx="1650941" cy="34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 b="1" dirty="0" err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basketnorge</a:t>
              </a:r>
              <a:endParaRPr lang="en-US" sz="1524" b="1" dirty="0">
                <a:solidFill>
                  <a:srgbClr val="FFFFFF"/>
                </a:solidFill>
                <a:latin typeface="Amplitude-Regular"/>
                <a:ea typeface="Amplitude-Regular"/>
                <a:cs typeface="Amplitude-Regular"/>
                <a:sym typeface="Amplitude-Regular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101065" y="212918"/>
              <a:ext cx="3203265" cy="3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n-US" sz="1520" b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Norges Basketballforbund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1853208" y="9158748"/>
            <a:ext cx="2826914" cy="796724"/>
          </a:xfrm>
          <a:custGeom>
            <a:avLst/>
            <a:gdLst/>
            <a:ahLst/>
            <a:cxnLst/>
            <a:rect l="l" t="t" r="r" b="b"/>
            <a:pathLst>
              <a:path w="2826914" h="796724">
                <a:moveTo>
                  <a:pt x="0" y="0"/>
                </a:moveTo>
                <a:lnTo>
                  <a:pt x="2826914" y="0"/>
                </a:lnTo>
                <a:lnTo>
                  <a:pt x="2826914" y="796724"/>
                </a:lnTo>
                <a:lnTo>
                  <a:pt x="0" y="7967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1" name="Tittel 17">
            <a:extLst>
              <a:ext uri="{FF2B5EF4-FFF2-40B4-BE49-F238E27FC236}">
                <a16:creationId xmlns:a16="http://schemas.microsoft.com/office/drawing/2014/main" id="{F0E1FBFA-59E8-703A-4755-39F75468930E}"/>
              </a:ext>
            </a:extLst>
          </p:cNvPr>
          <p:cNvSpPr txBox="1">
            <a:spLocks/>
          </p:cNvSpPr>
          <p:nvPr/>
        </p:nvSpPr>
        <p:spPr>
          <a:xfrm>
            <a:off x="5686" y="908235"/>
            <a:ext cx="1827662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7200" dirty="0">
                <a:solidFill>
                  <a:schemeClr val="bg1"/>
                </a:solidFill>
                <a:latin typeface="Aptos Black" panose="020B0004020202020204" pitchFamily="34" charset="0"/>
              </a:rPr>
              <a:t>Nytt Verdistempel</a:t>
            </a:r>
          </a:p>
        </p:txBody>
      </p:sp>
      <p:sp>
        <p:nvSpPr>
          <p:cNvPr id="22" name="Plassholder for innhold 18">
            <a:extLst>
              <a:ext uri="{FF2B5EF4-FFF2-40B4-BE49-F238E27FC236}">
                <a16:creationId xmlns:a16="http://schemas.microsoft.com/office/drawing/2014/main" id="{D680B761-CBD3-9A8D-5761-27C2C09C6671}"/>
              </a:ext>
            </a:extLst>
          </p:cNvPr>
          <p:cNvSpPr txBox="1">
            <a:spLocks/>
          </p:cNvSpPr>
          <p:nvPr/>
        </p:nvSpPr>
        <p:spPr>
          <a:xfrm>
            <a:off x="762000" y="1998799"/>
            <a:ext cx="16943114" cy="63753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3" name="Plassholder for innhold 18">
            <a:extLst>
              <a:ext uri="{FF2B5EF4-FFF2-40B4-BE49-F238E27FC236}">
                <a16:creationId xmlns:a16="http://schemas.microsoft.com/office/drawing/2014/main" id="{CF40046D-4D67-E72C-57F2-EEC61983A743}"/>
              </a:ext>
            </a:extLst>
          </p:cNvPr>
          <p:cNvSpPr txBox="1">
            <a:spLocks/>
          </p:cNvSpPr>
          <p:nvPr/>
        </p:nvSpPr>
        <p:spPr>
          <a:xfrm>
            <a:off x="914400" y="2151199"/>
            <a:ext cx="16943114" cy="63753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4" name="Rektangel: avrundede hjørner 23">
            <a:extLst>
              <a:ext uri="{FF2B5EF4-FFF2-40B4-BE49-F238E27FC236}">
                <a16:creationId xmlns:a16="http://schemas.microsoft.com/office/drawing/2014/main" id="{B6008254-3722-B44C-1EBA-83C87F6CB628}"/>
              </a:ext>
            </a:extLst>
          </p:cNvPr>
          <p:cNvSpPr/>
          <p:nvPr/>
        </p:nvSpPr>
        <p:spPr>
          <a:xfrm>
            <a:off x="1216338" y="2151200"/>
            <a:ext cx="14153630" cy="630379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b="1" u="sng" dirty="0">
                <a:solidFill>
                  <a:schemeClr val="bg1"/>
                </a:solidFill>
                <a:latin typeface="Aptos" panose="020B0004020202020204" pitchFamily="34" charset="0"/>
              </a:rPr>
              <a:t>GODKJENT KLUBB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Årsmøte avholdt i samsvar med lov normen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Alle medlemmer registrert i et godkjent elektronisk medlemssystem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Idrettslagets lov er vedtatt på årsmøte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Idrettslaget følger idrettens regnskapsbestemmelser og har vedtatte rutiner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Har riktig antall tillitsverv som er valg på årsmøte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Sørger for gjennomført og innhentet trenerattest, dommerattest og politiattest fra aktive i klubben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highlight>
                  <a:srgbClr val="0000FF"/>
                </a:highlight>
                <a:latin typeface="Aptos" panose="020B0004020202020204" pitchFamily="34" charset="0"/>
              </a:rPr>
              <a:t>Deltar på </a:t>
            </a:r>
            <a:r>
              <a:rPr lang="nb-NO" sz="3200" dirty="0" err="1">
                <a:solidFill>
                  <a:schemeClr val="bg1"/>
                </a:solidFill>
                <a:highlight>
                  <a:srgbClr val="0000FF"/>
                </a:highlight>
                <a:latin typeface="Aptos" panose="020B0004020202020204" pitchFamily="34" charset="0"/>
              </a:rPr>
              <a:t>EasyBasket</a:t>
            </a:r>
            <a:r>
              <a:rPr lang="nb-NO" sz="3200" dirty="0">
                <a:solidFill>
                  <a:schemeClr val="bg1"/>
                </a:solidFill>
                <a:highlight>
                  <a:srgbClr val="0000FF"/>
                </a:highlight>
                <a:latin typeface="Aptos" panose="020B0004020202020204" pitchFamily="34" charset="0"/>
              </a:rPr>
              <a:t> arrangørkurs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Har en Barneidrettsansvarlig, </a:t>
            </a:r>
            <a:r>
              <a:rPr lang="nb-NO" sz="3200" dirty="0">
                <a:solidFill>
                  <a:schemeClr val="bg1"/>
                </a:solidFill>
                <a:highlight>
                  <a:srgbClr val="0000FF"/>
                </a:highlight>
                <a:latin typeface="Aptos" panose="020B0004020202020204" pitchFamily="34" charset="0"/>
              </a:rPr>
              <a:t>Dommeransvarlig og Treneransvarlig </a:t>
            </a:r>
          </a:p>
          <a:p>
            <a:pPr algn="ctr"/>
            <a:endParaRPr lang="nb-NO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D897A-0C88-62B4-57AB-C203D8533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C5DB30-6CAF-5AC1-3FFE-FED4040105DA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EA50776-02F1-6F08-77EA-4FC092B7E8C3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73737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b-NO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5824B74-A6B7-DBC0-85BC-8709CDFAED99}"/>
                </a:ext>
              </a:extLst>
            </p:cNvPr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4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63C5E9EC-46A5-33F9-2A06-1E1686A399C8}"/>
              </a:ext>
            </a:extLst>
          </p:cNvPr>
          <p:cNvSpPr/>
          <p:nvPr/>
        </p:nvSpPr>
        <p:spPr>
          <a:xfrm rot="-1609449">
            <a:off x="14987292" y="1786349"/>
            <a:ext cx="1192483" cy="1192483"/>
          </a:xfrm>
          <a:custGeom>
            <a:avLst/>
            <a:gdLst/>
            <a:ahLst/>
            <a:cxnLst/>
            <a:rect l="l" t="t" r="r" b="b"/>
            <a:pathLst>
              <a:path w="1192483" h="1192483">
                <a:moveTo>
                  <a:pt x="0" y="0"/>
                </a:moveTo>
                <a:lnTo>
                  <a:pt x="1192483" y="0"/>
                </a:lnTo>
                <a:lnTo>
                  <a:pt x="1192483" y="1192483"/>
                </a:lnTo>
                <a:lnTo>
                  <a:pt x="0" y="1192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25DD3FE-6E3D-073B-1915-5C20C5109344}"/>
              </a:ext>
            </a:extLst>
          </p:cNvPr>
          <p:cNvSpPr/>
          <p:nvPr/>
        </p:nvSpPr>
        <p:spPr>
          <a:xfrm rot="-1886488" flipH="1" flipV="1">
            <a:off x="14440647" y="4955250"/>
            <a:ext cx="2440273" cy="931926"/>
          </a:xfrm>
          <a:custGeom>
            <a:avLst/>
            <a:gdLst/>
            <a:ahLst/>
            <a:cxnLst/>
            <a:rect l="l" t="t" r="r" b="b"/>
            <a:pathLst>
              <a:path w="2440273" h="931926">
                <a:moveTo>
                  <a:pt x="2440273" y="931926"/>
                </a:moveTo>
                <a:lnTo>
                  <a:pt x="0" y="931926"/>
                </a:lnTo>
                <a:lnTo>
                  <a:pt x="0" y="0"/>
                </a:lnTo>
                <a:lnTo>
                  <a:pt x="2440273" y="0"/>
                </a:lnTo>
                <a:lnTo>
                  <a:pt x="2440273" y="931926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7" b="-9605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779DF556-F325-DB6A-6A07-3A730076FF52}"/>
              </a:ext>
            </a:extLst>
          </p:cNvPr>
          <p:cNvSpPr/>
          <p:nvPr/>
        </p:nvSpPr>
        <p:spPr>
          <a:xfrm flipV="1">
            <a:off x="15369971" y="4353356"/>
            <a:ext cx="1155689" cy="584393"/>
          </a:xfrm>
          <a:prstGeom prst="line">
            <a:avLst/>
          </a:prstGeom>
          <a:ln w="219075" cap="flat">
            <a:solidFill>
              <a:srgbClr val="8F8C87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58D89A3-B7F7-C5C3-F7F7-A83C1690B387}"/>
              </a:ext>
            </a:extLst>
          </p:cNvPr>
          <p:cNvSpPr/>
          <p:nvPr/>
        </p:nvSpPr>
        <p:spPr>
          <a:xfrm rot="-1609449">
            <a:off x="15250230" y="3437277"/>
            <a:ext cx="888867" cy="972768"/>
          </a:xfrm>
          <a:custGeom>
            <a:avLst/>
            <a:gdLst/>
            <a:ahLst/>
            <a:cxnLst/>
            <a:rect l="l" t="t" r="r" b="b"/>
            <a:pathLst>
              <a:path w="888867" h="972768">
                <a:moveTo>
                  <a:pt x="0" y="0"/>
                </a:moveTo>
                <a:lnTo>
                  <a:pt x="888867" y="0"/>
                </a:lnTo>
                <a:lnTo>
                  <a:pt x="888867" y="972768"/>
                </a:lnTo>
                <a:lnTo>
                  <a:pt x="0" y="972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B02F1CC-6581-821D-7C76-510303850870}"/>
              </a:ext>
            </a:extLst>
          </p:cNvPr>
          <p:cNvSpPr/>
          <p:nvPr/>
        </p:nvSpPr>
        <p:spPr>
          <a:xfrm rot="2872200">
            <a:off x="15259733" y="3549966"/>
            <a:ext cx="3657600" cy="2034540"/>
          </a:xfrm>
          <a:custGeom>
            <a:avLst/>
            <a:gdLst/>
            <a:ahLst/>
            <a:cxnLst/>
            <a:rect l="l" t="t" r="r" b="b"/>
            <a:pathLst>
              <a:path w="3657600" h="2034540">
                <a:moveTo>
                  <a:pt x="0" y="0"/>
                </a:moveTo>
                <a:lnTo>
                  <a:pt x="3657600" y="0"/>
                </a:lnTo>
                <a:lnTo>
                  <a:pt x="3657600" y="2034540"/>
                </a:lnTo>
                <a:lnTo>
                  <a:pt x="0" y="2034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4F2B32A-43FD-960F-BE0B-85A726237B7C}"/>
              </a:ext>
            </a:extLst>
          </p:cNvPr>
          <p:cNvSpPr/>
          <p:nvPr/>
        </p:nvSpPr>
        <p:spPr>
          <a:xfrm rot="-1609449">
            <a:off x="13681988" y="5633245"/>
            <a:ext cx="1192483" cy="1192483"/>
          </a:xfrm>
          <a:custGeom>
            <a:avLst/>
            <a:gdLst/>
            <a:ahLst/>
            <a:cxnLst/>
            <a:rect l="l" t="t" r="r" b="b"/>
            <a:pathLst>
              <a:path w="1192483" h="1192483">
                <a:moveTo>
                  <a:pt x="0" y="0"/>
                </a:moveTo>
                <a:lnTo>
                  <a:pt x="1192483" y="0"/>
                </a:lnTo>
                <a:lnTo>
                  <a:pt x="1192483" y="1192483"/>
                </a:lnTo>
                <a:lnTo>
                  <a:pt x="0" y="1192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BE8E893-3657-31E4-7811-82A4128AEAB3}"/>
              </a:ext>
            </a:extLst>
          </p:cNvPr>
          <p:cNvSpPr/>
          <p:nvPr/>
        </p:nvSpPr>
        <p:spPr>
          <a:xfrm>
            <a:off x="14826105" y="8948803"/>
            <a:ext cx="3139894" cy="970736"/>
          </a:xfrm>
          <a:custGeom>
            <a:avLst/>
            <a:gdLst/>
            <a:ahLst/>
            <a:cxnLst/>
            <a:rect l="l" t="t" r="r" b="b"/>
            <a:pathLst>
              <a:path w="3139894" h="970736">
                <a:moveTo>
                  <a:pt x="0" y="0"/>
                </a:moveTo>
                <a:lnTo>
                  <a:pt x="3139894" y="0"/>
                </a:lnTo>
                <a:lnTo>
                  <a:pt x="3139894" y="970737"/>
                </a:lnTo>
                <a:lnTo>
                  <a:pt x="0" y="970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156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1D15D86-C775-CEA1-F60C-B9A015962D79}"/>
              </a:ext>
            </a:extLst>
          </p:cNvPr>
          <p:cNvGrpSpPr/>
          <p:nvPr/>
        </p:nvGrpSpPr>
        <p:grpSpPr>
          <a:xfrm>
            <a:off x="-2209800" y="8822459"/>
            <a:ext cx="20643783" cy="440318"/>
            <a:chOff x="1" y="6350"/>
            <a:chExt cx="27525044" cy="587091"/>
          </a:xfrm>
        </p:grpSpPr>
        <p:sp>
          <p:nvSpPr>
            <p:cNvPr id="13" name="AutoShape 13">
              <a:extLst>
                <a:ext uri="{FF2B5EF4-FFF2-40B4-BE49-F238E27FC236}">
                  <a16:creationId xmlns:a16="http://schemas.microsoft.com/office/drawing/2014/main" id="{4089321B-2E04-9AB5-5932-6D1E35C4F416}"/>
                </a:ext>
              </a:extLst>
            </p:cNvPr>
            <p:cNvSpPr/>
            <p:nvPr/>
          </p:nvSpPr>
          <p:spPr>
            <a:xfrm>
              <a:off x="1" y="6350"/>
              <a:ext cx="27525044" cy="6350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8B736F4-3238-C9FF-CEEF-363A8B764B0B}"/>
                </a:ext>
              </a:extLst>
            </p:cNvPr>
            <p:cNvSpPr/>
            <p:nvPr/>
          </p:nvSpPr>
          <p:spPr>
            <a:xfrm>
              <a:off x="4115573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3E09C99-A7C0-4FA4-4B2F-45B2C384240D}"/>
                </a:ext>
              </a:extLst>
            </p:cNvPr>
            <p:cNvSpPr/>
            <p:nvPr/>
          </p:nvSpPr>
          <p:spPr>
            <a:xfrm>
              <a:off x="6648454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70F961BC-30E4-26E1-1304-4AB4FE36778D}"/>
                </a:ext>
              </a:extLst>
            </p:cNvPr>
            <p:cNvSpPr txBox="1"/>
            <p:nvPr/>
          </p:nvSpPr>
          <p:spPr>
            <a:xfrm>
              <a:off x="4568184" y="210794"/>
              <a:ext cx="1650941" cy="34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 b="1" dirty="0" err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basketnorge</a:t>
              </a:r>
              <a:endParaRPr lang="en-US" sz="1524" b="1" dirty="0">
                <a:solidFill>
                  <a:srgbClr val="FFFFFF"/>
                </a:solidFill>
                <a:latin typeface="Amplitude-Regular"/>
                <a:ea typeface="Amplitude-Regular"/>
                <a:cs typeface="Amplitude-Regular"/>
                <a:sym typeface="Amplitude-Regular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739E422D-CAED-7FB8-9244-5AF7D12A1BBF}"/>
                </a:ext>
              </a:extLst>
            </p:cNvPr>
            <p:cNvSpPr txBox="1"/>
            <p:nvPr/>
          </p:nvSpPr>
          <p:spPr>
            <a:xfrm>
              <a:off x="7101065" y="212918"/>
              <a:ext cx="3203265" cy="3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n-US" sz="1520" b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Norges Basketballforbund</a:t>
              </a:r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A478C269-9292-70E5-66A1-E3C811F0E294}"/>
              </a:ext>
            </a:extLst>
          </p:cNvPr>
          <p:cNvSpPr/>
          <p:nvPr/>
        </p:nvSpPr>
        <p:spPr>
          <a:xfrm>
            <a:off x="11853208" y="9158748"/>
            <a:ext cx="2826914" cy="796724"/>
          </a:xfrm>
          <a:custGeom>
            <a:avLst/>
            <a:gdLst/>
            <a:ahLst/>
            <a:cxnLst/>
            <a:rect l="l" t="t" r="r" b="b"/>
            <a:pathLst>
              <a:path w="2826914" h="796724">
                <a:moveTo>
                  <a:pt x="0" y="0"/>
                </a:moveTo>
                <a:lnTo>
                  <a:pt x="2826914" y="0"/>
                </a:lnTo>
                <a:lnTo>
                  <a:pt x="2826914" y="796724"/>
                </a:lnTo>
                <a:lnTo>
                  <a:pt x="0" y="7967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1" name="Tittel 17">
            <a:extLst>
              <a:ext uri="{FF2B5EF4-FFF2-40B4-BE49-F238E27FC236}">
                <a16:creationId xmlns:a16="http://schemas.microsoft.com/office/drawing/2014/main" id="{AF0E874B-3925-2120-EB0C-F11B2E2F5DD6}"/>
              </a:ext>
            </a:extLst>
          </p:cNvPr>
          <p:cNvSpPr txBox="1">
            <a:spLocks/>
          </p:cNvSpPr>
          <p:nvPr/>
        </p:nvSpPr>
        <p:spPr>
          <a:xfrm>
            <a:off x="5686" y="908235"/>
            <a:ext cx="1827662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7200" dirty="0">
                <a:solidFill>
                  <a:schemeClr val="bg1"/>
                </a:solidFill>
                <a:latin typeface="Aptos Black" panose="020B0004020202020204" pitchFamily="34" charset="0"/>
              </a:rPr>
              <a:t>Nytt Verdistempel</a:t>
            </a:r>
          </a:p>
        </p:txBody>
      </p:sp>
      <p:sp>
        <p:nvSpPr>
          <p:cNvPr id="22" name="Plassholder for innhold 18">
            <a:extLst>
              <a:ext uri="{FF2B5EF4-FFF2-40B4-BE49-F238E27FC236}">
                <a16:creationId xmlns:a16="http://schemas.microsoft.com/office/drawing/2014/main" id="{C26A3D7C-AECF-3F36-1ED2-19009101FBDE}"/>
              </a:ext>
            </a:extLst>
          </p:cNvPr>
          <p:cNvSpPr txBox="1">
            <a:spLocks/>
          </p:cNvSpPr>
          <p:nvPr/>
        </p:nvSpPr>
        <p:spPr>
          <a:xfrm>
            <a:off x="762000" y="1998799"/>
            <a:ext cx="16943114" cy="63753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C7ED0C78-E9B5-88AA-BEDE-9F8C3BD52EA0}"/>
              </a:ext>
            </a:extLst>
          </p:cNvPr>
          <p:cNvSpPr/>
          <p:nvPr/>
        </p:nvSpPr>
        <p:spPr>
          <a:xfrm>
            <a:off x="1216338" y="2151200"/>
            <a:ext cx="14153630" cy="630379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b="1" u="sng" dirty="0">
                <a:solidFill>
                  <a:schemeClr val="bg1"/>
                </a:solidFill>
                <a:latin typeface="Aptos" panose="020B0004020202020204" pitchFamily="34" charset="0"/>
              </a:rPr>
              <a:t>FREMTIDSRETTET KLUBB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Godkjent Klubb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Rent Idrettslag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Gjennomfører Verdikveld: Trygg på trening og Basket=Mangfold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Deltar på Baskethelgen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highlight>
                  <a:srgbClr val="0000FF"/>
                </a:highlight>
                <a:latin typeface="Aptos" panose="020B0004020202020204" pitchFamily="34" charset="0"/>
              </a:rPr>
              <a:t>Deltar på Digitale klubbmøter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highlight>
                  <a:srgbClr val="0000FF"/>
                </a:highlight>
                <a:latin typeface="Aptos" panose="020B0004020202020204" pitchFamily="34" charset="0"/>
              </a:rPr>
              <a:t>Har en Sportsligplan, Langtidsplan og Klubbhåndbok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Har oppdatert Hjemmeside og </a:t>
            </a:r>
            <a:r>
              <a:rPr lang="nb-NO" sz="3200" dirty="0" err="1">
                <a:solidFill>
                  <a:schemeClr val="bg1"/>
                </a:solidFill>
                <a:latin typeface="Aptos" panose="020B0004020202020204" pitchFamily="34" charset="0"/>
              </a:rPr>
              <a:t>SoMe</a:t>
            </a: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 kanaler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Har et etablert </a:t>
            </a:r>
            <a:r>
              <a:rPr lang="nb-NO" sz="3200" dirty="0" err="1">
                <a:solidFill>
                  <a:schemeClr val="bg1"/>
                </a:solidFill>
                <a:latin typeface="Aptos" panose="020B0004020202020204" pitchFamily="34" charset="0"/>
              </a:rPr>
              <a:t>årshjul</a:t>
            </a:r>
            <a:endParaRPr lang="nb-NO" sz="3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Driver </a:t>
            </a:r>
            <a:r>
              <a:rPr lang="nb-NO" sz="3200" dirty="0" err="1">
                <a:solidFill>
                  <a:schemeClr val="bg1"/>
                </a:solidFill>
                <a:latin typeface="Aptos" panose="020B0004020202020204" pitchFamily="34" charset="0"/>
              </a:rPr>
              <a:t>EasyBasket</a:t>
            </a:r>
            <a:r>
              <a:rPr lang="nb-NO" sz="3200" dirty="0">
                <a:solidFill>
                  <a:schemeClr val="bg1"/>
                </a:solidFill>
                <a:latin typeface="Aptos" panose="020B0004020202020204" pitchFamily="34" charset="0"/>
              </a:rPr>
              <a:t> aktivitet og 3x3 tilbud i egen klubb eller med samarbeidsklubber</a:t>
            </a:r>
          </a:p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245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3E173-ED3D-C899-C4B4-4F08F8BB5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F1C4C7C-E005-EA7E-9B00-6425DCC64808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0047F61-A81A-59B7-07CC-148A24B7ED42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73737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b-NO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D9B54B7-0F67-7820-F9D6-71A2D251D6E1}"/>
                </a:ext>
              </a:extLst>
            </p:cNvPr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4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3473279-D81A-E36F-DFBA-EBF05814BE27}"/>
              </a:ext>
            </a:extLst>
          </p:cNvPr>
          <p:cNvSpPr/>
          <p:nvPr/>
        </p:nvSpPr>
        <p:spPr>
          <a:xfrm rot="-1609449">
            <a:off x="14987292" y="1786349"/>
            <a:ext cx="1192483" cy="1192483"/>
          </a:xfrm>
          <a:custGeom>
            <a:avLst/>
            <a:gdLst/>
            <a:ahLst/>
            <a:cxnLst/>
            <a:rect l="l" t="t" r="r" b="b"/>
            <a:pathLst>
              <a:path w="1192483" h="1192483">
                <a:moveTo>
                  <a:pt x="0" y="0"/>
                </a:moveTo>
                <a:lnTo>
                  <a:pt x="1192483" y="0"/>
                </a:lnTo>
                <a:lnTo>
                  <a:pt x="1192483" y="1192483"/>
                </a:lnTo>
                <a:lnTo>
                  <a:pt x="0" y="1192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88FC684-8731-EEC2-60AB-853E6BD99B21}"/>
              </a:ext>
            </a:extLst>
          </p:cNvPr>
          <p:cNvSpPr/>
          <p:nvPr/>
        </p:nvSpPr>
        <p:spPr>
          <a:xfrm rot="-1886488" flipH="1" flipV="1">
            <a:off x="14440647" y="4955250"/>
            <a:ext cx="2440273" cy="931926"/>
          </a:xfrm>
          <a:custGeom>
            <a:avLst/>
            <a:gdLst/>
            <a:ahLst/>
            <a:cxnLst/>
            <a:rect l="l" t="t" r="r" b="b"/>
            <a:pathLst>
              <a:path w="2440273" h="931926">
                <a:moveTo>
                  <a:pt x="2440273" y="931926"/>
                </a:moveTo>
                <a:lnTo>
                  <a:pt x="0" y="931926"/>
                </a:lnTo>
                <a:lnTo>
                  <a:pt x="0" y="0"/>
                </a:lnTo>
                <a:lnTo>
                  <a:pt x="2440273" y="0"/>
                </a:lnTo>
                <a:lnTo>
                  <a:pt x="2440273" y="931926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7" b="-9605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36CF41C8-1FBF-9677-9D2B-0E5470979677}"/>
              </a:ext>
            </a:extLst>
          </p:cNvPr>
          <p:cNvSpPr/>
          <p:nvPr/>
        </p:nvSpPr>
        <p:spPr>
          <a:xfrm flipV="1">
            <a:off x="15369971" y="4353356"/>
            <a:ext cx="1155689" cy="584393"/>
          </a:xfrm>
          <a:prstGeom prst="line">
            <a:avLst/>
          </a:prstGeom>
          <a:ln w="219075" cap="flat">
            <a:solidFill>
              <a:srgbClr val="8F8C87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1D9C5EE-C617-53A8-03B0-CEBBD0804FD8}"/>
              </a:ext>
            </a:extLst>
          </p:cNvPr>
          <p:cNvSpPr/>
          <p:nvPr/>
        </p:nvSpPr>
        <p:spPr>
          <a:xfrm rot="-1609449">
            <a:off x="15250230" y="3437277"/>
            <a:ext cx="888867" cy="972768"/>
          </a:xfrm>
          <a:custGeom>
            <a:avLst/>
            <a:gdLst/>
            <a:ahLst/>
            <a:cxnLst/>
            <a:rect l="l" t="t" r="r" b="b"/>
            <a:pathLst>
              <a:path w="888867" h="972768">
                <a:moveTo>
                  <a:pt x="0" y="0"/>
                </a:moveTo>
                <a:lnTo>
                  <a:pt x="888867" y="0"/>
                </a:lnTo>
                <a:lnTo>
                  <a:pt x="888867" y="972768"/>
                </a:lnTo>
                <a:lnTo>
                  <a:pt x="0" y="972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90FBBAB-F5D4-3D1E-D871-24E038BDDA28}"/>
              </a:ext>
            </a:extLst>
          </p:cNvPr>
          <p:cNvSpPr/>
          <p:nvPr/>
        </p:nvSpPr>
        <p:spPr>
          <a:xfrm rot="2872200">
            <a:off x="15259733" y="3549966"/>
            <a:ext cx="3657600" cy="2034540"/>
          </a:xfrm>
          <a:custGeom>
            <a:avLst/>
            <a:gdLst/>
            <a:ahLst/>
            <a:cxnLst/>
            <a:rect l="l" t="t" r="r" b="b"/>
            <a:pathLst>
              <a:path w="3657600" h="2034540">
                <a:moveTo>
                  <a:pt x="0" y="0"/>
                </a:moveTo>
                <a:lnTo>
                  <a:pt x="3657600" y="0"/>
                </a:lnTo>
                <a:lnTo>
                  <a:pt x="3657600" y="2034540"/>
                </a:lnTo>
                <a:lnTo>
                  <a:pt x="0" y="2034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73780EE-98E8-2870-00C2-FEBA911C03E3}"/>
              </a:ext>
            </a:extLst>
          </p:cNvPr>
          <p:cNvSpPr/>
          <p:nvPr/>
        </p:nvSpPr>
        <p:spPr>
          <a:xfrm rot="-1609449">
            <a:off x="13681988" y="5633245"/>
            <a:ext cx="1192483" cy="1192483"/>
          </a:xfrm>
          <a:custGeom>
            <a:avLst/>
            <a:gdLst/>
            <a:ahLst/>
            <a:cxnLst/>
            <a:rect l="l" t="t" r="r" b="b"/>
            <a:pathLst>
              <a:path w="1192483" h="1192483">
                <a:moveTo>
                  <a:pt x="0" y="0"/>
                </a:moveTo>
                <a:lnTo>
                  <a:pt x="1192483" y="0"/>
                </a:lnTo>
                <a:lnTo>
                  <a:pt x="1192483" y="1192483"/>
                </a:lnTo>
                <a:lnTo>
                  <a:pt x="0" y="1192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31B7441-E3C6-EBFC-F467-4AD81C526457}"/>
              </a:ext>
            </a:extLst>
          </p:cNvPr>
          <p:cNvSpPr/>
          <p:nvPr/>
        </p:nvSpPr>
        <p:spPr>
          <a:xfrm>
            <a:off x="14826105" y="8948803"/>
            <a:ext cx="3139894" cy="970736"/>
          </a:xfrm>
          <a:custGeom>
            <a:avLst/>
            <a:gdLst/>
            <a:ahLst/>
            <a:cxnLst/>
            <a:rect l="l" t="t" r="r" b="b"/>
            <a:pathLst>
              <a:path w="3139894" h="970736">
                <a:moveTo>
                  <a:pt x="0" y="0"/>
                </a:moveTo>
                <a:lnTo>
                  <a:pt x="3139894" y="0"/>
                </a:lnTo>
                <a:lnTo>
                  <a:pt x="3139894" y="970737"/>
                </a:lnTo>
                <a:lnTo>
                  <a:pt x="0" y="970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156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82415F0-C82D-FB43-000D-B434D767AE1D}"/>
              </a:ext>
            </a:extLst>
          </p:cNvPr>
          <p:cNvGrpSpPr/>
          <p:nvPr/>
        </p:nvGrpSpPr>
        <p:grpSpPr>
          <a:xfrm>
            <a:off x="-2209800" y="8822459"/>
            <a:ext cx="20643783" cy="440318"/>
            <a:chOff x="1" y="6350"/>
            <a:chExt cx="27525044" cy="587091"/>
          </a:xfrm>
        </p:grpSpPr>
        <p:sp>
          <p:nvSpPr>
            <p:cNvPr id="13" name="AutoShape 13">
              <a:extLst>
                <a:ext uri="{FF2B5EF4-FFF2-40B4-BE49-F238E27FC236}">
                  <a16:creationId xmlns:a16="http://schemas.microsoft.com/office/drawing/2014/main" id="{AF79D8B3-DEE4-7E91-9198-F6EF4A47DB10}"/>
                </a:ext>
              </a:extLst>
            </p:cNvPr>
            <p:cNvSpPr/>
            <p:nvPr/>
          </p:nvSpPr>
          <p:spPr>
            <a:xfrm>
              <a:off x="1" y="6350"/>
              <a:ext cx="27525044" cy="6350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14C1C5B-ED2B-212A-D4E5-1A1F39F00BC6}"/>
                </a:ext>
              </a:extLst>
            </p:cNvPr>
            <p:cNvSpPr/>
            <p:nvPr/>
          </p:nvSpPr>
          <p:spPr>
            <a:xfrm>
              <a:off x="4115573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28C8EAE-2A57-CD06-9504-EA8D8D9F166E}"/>
                </a:ext>
              </a:extLst>
            </p:cNvPr>
            <p:cNvSpPr/>
            <p:nvPr/>
          </p:nvSpPr>
          <p:spPr>
            <a:xfrm>
              <a:off x="6648454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2E98F961-D537-32F7-E679-1693030F2A49}"/>
                </a:ext>
              </a:extLst>
            </p:cNvPr>
            <p:cNvSpPr txBox="1"/>
            <p:nvPr/>
          </p:nvSpPr>
          <p:spPr>
            <a:xfrm>
              <a:off x="4568184" y="210794"/>
              <a:ext cx="1650941" cy="34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 b="1" dirty="0" err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basketnorge</a:t>
              </a:r>
              <a:endParaRPr lang="en-US" sz="1524" b="1" dirty="0">
                <a:solidFill>
                  <a:srgbClr val="FFFFFF"/>
                </a:solidFill>
                <a:latin typeface="Amplitude-Regular"/>
                <a:ea typeface="Amplitude-Regular"/>
                <a:cs typeface="Amplitude-Regular"/>
                <a:sym typeface="Amplitude-Regular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ED04A573-9596-31FB-C784-2DE8CC1680A7}"/>
                </a:ext>
              </a:extLst>
            </p:cNvPr>
            <p:cNvSpPr txBox="1"/>
            <p:nvPr/>
          </p:nvSpPr>
          <p:spPr>
            <a:xfrm>
              <a:off x="7101065" y="212918"/>
              <a:ext cx="3203265" cy="3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n-US" sz="1520" b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Norges Basketballforbund</a:t>
              </a:r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5A4F577A-E744-ADFE-0B08-51A37C6D9D7C}"/>
              </a:ext>
            </a:extLst>
          </p:cNvPr>
          <p:cNvSpPr/>
          <p:nvPr/>
        </p:nvSpPr>
        <p:spPr>
          <a:xfrm>
            <a:off x="11853208" y="9158748"/>
            <a:ext cx="2826914" cy="796724"/>
          </a:xfrm>
          <a:custGeom>
            <a:avLst/>
            <a:gdLst/>
            <a:ahLst/>
            <a:cxnLst/>
            <a:rect l="l" t="t" r="r" b="b"/>
            <a:pathLst>
              <a:path w="2826914" h="796724">
                <a:moveTo>
                  <a:pt x="0" y="0"/>
                </a:moveTo>
                <a:lnTo>
                  <a:pt x="2826914" y="0"/>
                </a:lnTo>
                <a:lnTo>
                  <a:pt x="2826914" y="796724"/>
                </a:lnTo>
                <a:lnTo>
                  <a:pt x="0" y="7967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1" name="Tittel 17">
            <a:extLst>
              <a:ext uri="{FF2B5EF4-FFF2-40B4-BE49-F238E27FC236}">
                <a16:creationId xmlns:a16="http://schemas.microsoft.com/office/drawing/2014/main" id="{8BF06160-FBDA-5B81-0672-4C64EEC0E617}"/>
              </a:ext>
            </a:extLst>
          </p:cNvPr>
          <p:cNvSpPr txBox="1">
            <a:spLocks/>
          </p:cNvSpPr>
          <p:nvPr/>
        </p:nvSpPr>
        <p:spPr>
          <a:xfrm>
            <a:off x="5686" y="908235"/>
            <a:ext cx="1827662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7200" dirty="0">
                <a:solidFill>
                  <a:schemeClr val="bg1"/>
                </a:solidFill>
                <a:latin typeface="Aptos Black" panose="020B0004020202020204" pitchFamily="34" charset="0"/>
              </a:rPr>
              <a:t>Nytt Verdistempel</a:t>
            </a:r>
          </a:p>
        </p:txBody>
      </p:sp>
      <p:sp>
        <p:nvSpPr>
          <p:cNvPr id="22" name="Plassholder for innhold 18">
            <a:extLst>
              <a:ext uri="{FF2B5EF4-FFF2-40B4-BE49-F238E27FC236}">
                <a16:creationId xmlns:a16="http://schemas.microsoft.com/office/drawing/2014/main" id="{E5B282A9-FEF2-1FFC-24D6-ECEEB0A31168}"/>
              </a:ext>
            </a:extLst>
          </p:cNvPr>
          <p:cNvSpPr txBox="1">
            <a:spLocks/>
          </p:cNvSpPr>
          <p:nvPr/>
        </p:nvSpPr>
        <p:spPr>
          <a:xfrm>
            <a:off x="762000" y="1998799"/>
            <a:ext cx="16943114" cy="63753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3" name="Plassholder for innhold 18">
            <a:extLst>
              <a:ext uri="{FF2B5EF4-FFF2-40B4-BE49-F238E27FC236}">
                <a16:creationId xmlns:a16="http://schemas.microsoft.com/office/drawing/2014/main" id="{0C73337C-D71C-306E-F90B-64E6D5085440}"/>
              </a:ext>
            </a:extLst>
          </p:cNvPr>
          <p:cNvSpPr txBox="1">
            <a:spLocks/>
          </p:cNvSpPr>
          <p:nvPr/>
        </p:nvSpPr>
        <p:spPr>
          <a:xfrm>
            <a:off x="914400" y="2151199"/>
            <a:ext cx="16943114" cy="63753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86D8372B-340E-C52C-D2D6-0DA3AE57FB1A}"/>
              </a:ext>
            </a:extLst>
          </p:cNvPr>
          <p:cNvSpPr/>
          <p:nvPr/>
        </p:nvSpPr>
        <p:spPr>
          <a:xfrm>
            <a:off x="609600" y="2370542"/>
            <a:ext cx="8308663" cy="575964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u="sng" dirty="0">
                <a:latin typeface="Aptos" panose="020B0004020202020204" pitchFamily="34" charset="0"/>
              </a:rPr>
              <a:t>GODKJENT KLUBB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Aptos" panose="020B0004020202020204" pitchFamily="34" charset="0"/>
              </a:rPr>
              <a:t>Alle med fond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Aptos" panose="020B0004020202020204" pitchFamily="34" charset="0"/>
              </a:rPr>
              <a:t>Arrangere EB-arrangementer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Aptos" panose="020B0004020202020204" pitchFamily="34" charset="0"/>
              </a:rPr>
              <a:t>Eget Verdistempel på Nettside og i Hall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3200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3200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3200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3200" dirty="0">
              <a:latin typeface="Aptos" panose="020B0004020202020204" pitchFamily="34" charset="0"/>
            </a:endParaRPr>
          </a:p>
          <a:p>
            <a:pPr algn="ctr"/>
            <a:endParaRPr lang="nb-NO" sz="3200" dirty="0"/>
          </a:p>
        </p:txBody>
      </p:sp>
      <p:sp>
        <p:nvSpPr>
          <p:cNvPr id="20" name="Rektangel: avrundede hjørner 19">
            <a:extLst>
              <a:ext uri="{FF2B5EF4-FFF2-40B4-BE49-F238E27FC236}">
                <a16:creationId xmlns:a16="http://schemas.microsoft.com/office/drawing/2014/main" id="{6C7EBE2D-20D7-6BD6-6BE8-D5984A95A443}"/>
              </a:ext>
            </a:extLst>
          </p:cNvPr>
          <p:cNvSpPr/>
          <p:nvPr/>
        </p:nvSpPr>
        <p:spPr>
          <a:xfrm>
            <a:off x="9396452" y="2382590"/>
            <a:ext cx="8308664" cy="575964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u="sng" dirty="0">
                <a:latin typeface="Aptos" panose="020B0004020202020204" pitchFamily="34" charset="0"/>
              </a:rPr>
              <a:t>FREMTIDSRETTET KLUBB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Aptos" panose="020B0004020202020204" pitchFamily="34" charset="0"/>
              </a:rPr>
              <a:t>Alle med fond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Aptos" panose="020B0004020202020204" pitchFamily="34" charset="0"/>
              </a:rPr>
              <a:t>Arrangere EB-arrangementer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Aptos" panose="020B0004020202020204" pitchFamily="34" charset="0"/>
              </a:rPr>
              <a:t>Eget Verdistempel på Nettside og i Hall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highlight>
                  <a:srgbClr val="0000FF"/>
                </a:highlight>
                <a:latin typeface="Aptos" panose="020B0004020202020204" pitchFamily="34" charset="0"/>
              </a:rPr>
              <a:t>Prioritert i prosjekter i regi av NBBF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Aptos" panose="020B0004020202020204" pitchFamily="34" charset="0"/>
              </a:rPr>
              <a:t>Prioritert i Klubbveiledning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highlight>
                  <a:srgbClr val="0000FF"/>
                </a:highlight>
                <a:latin typeface="Aptos" panose="020B0004020202020204" pitchFamily="34" charset="0"/>
              </a:rPr>
              <a:t>Prioritert arrangør av arrangementer i regi av NBBF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>
                <a:latin typeface="Aptos" panose="020B0004020202020204" pitchFamily="34" charset="0"/>
              </a:rPr>
              <a:t>Tilgang til samarbeidsavtaler</a:t>
            </a:r>
          </a:p>
        </p:txBody>
      </p:sp>
    </p:spTree>
    <p:extLst>
      <p:ext uri="{BB962C8B-B14F-4D97-AF65-F5344CB8AC3E}">
        <p14:creationId xmlns:p14="http://schemas.microsoft.com/office/powerpoint/2010/main" val="158971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1B660-05E8-FC00-DAE5-142304957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4D59159-DA16-8F2D-F995-2DFBF93BFD4C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BB10023-160A-F01B-2213-B466AED4EB16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73737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b-NO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5A42702-04C5-8505-50B6-546BB67C4EBA}"/>
                </a:ext>
              </a:extLst>
            </p:cNvPr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4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9F2079A-6620-E966-53C6-0B83D8760239}"/>
              </a:ext>
            </a:extLst>
          </p:cNvPr>
          <p:cNvSpPr/>
          <p:nvPr/>
        </p:nvSpPr>
        <p:spPr>
          <a:xfrm rot="-1609449">
            <a:off x="14987292" y="1786349"/>
            <a:ext cx="1192483" cy="1192483"/>
          </a:xfrm>
          <a:custGeom>
            <a:avLst/>
            <a:gdLst/>
            <a:ahLst/>
            <a:cxnLst/>
            <a:rect l="l" t="t" r="r" b="b"/>
            <a:pathLst>
              <a:path w="1192483" h="1192483">
                <a:moveTo>
                  <a:pt x="0" y="0"/>
                </a:moveTo>
                <a:lnTo>
                  <a:pt x="1192483" y="0"/>
                </a:lnTo>
                <a:lnTo>
                  <a:pt x="1192483" y="1192483"/>
                </a:lnTo>
                <a:lnTo>
                  <a:pt x="0" y="1192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D2EF244-3BD1-83F9-1D5A-70EC1ACF8F40}"/>
              </a:ext>
            </a:extLst>
          </p:cNvPr>
          <p:cNvSpPr/>
          <p:nvPr/>
        </p:nvSpPr>
        <p:spPr>
          <a:xfrm rot="-1886488" flipH="1" flipV="1">
            <a:off x="14440647" y="4955250"/>
            <a:ext cx="2440273" cy="931926"/>
          </a:xfrm>
          <a:custGeom>
            <a:avLst/>
            <a:gdLst/>
            <a:ahLst/>
            <a:cxnLst/>
            <a:rect l="l" t="t" r="r" b="b"/>
            <a:pathLst>
              <a:path w="2440273" h="931926">
                <a:moveTo>
                  <a:pt x="2440273" y="931926"/>
                </a:moveTo>
                <a:lnTo>
                  <a:pt x="0" y="931926"/>
                </a:lnTo>
                <a:lnTo>
                  <a:pt x="0" y="0"/>
                </a:lnTo>
                <a:lnTo>
                  <a:pt x="2440273" y="0"/>
                </a:lnTo>
                <a:lnTo>
                  <a:pt x="2440273" y="931926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7" b="-9605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BDDB2D8F-29E7-863B-4904-75340C74635B}"/>
              </a:ext>
            </a:extLst>
          </p:cNvPr>
          <p:cNvSpPr/>
          <p:nvPr/>
        </p:nvSpPr>
        <p:spPr>
          <a:xfrm flipV="1">
            <a:off x="15369971" y="4353356"/>
            <a:ext cx="1155689" cy="584393"/>
          </a:xfrm>
          <a:prstGeom prst="line">
            <a:avLst/>
          </a:prstGeom>
          <a:ln w="219075" cap="flat">
            <a:solidFill>
              <a:srgbClr val="8F8C87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E82A817-318F-ADE0-648E-429FCA32ED8C}"/>
              </a:ext>
            </a:extLst>
          </p:cNvPr>
          <p:cNvSpPr/>
          <p:nvPr/>
        </p:nvSpPr>
        <p:spPr>
          <a:xfrm rot="-1609449">
            <a:off x="15250230" y="3437277"/>
            <a:ext cx="888867" cy="972768"/>
          </a:xfrm>
          <a:custGeom>
            <a:avLst/>
            <a:gdLst/>
            <a:ahLst/>
            <a:cxnLst/>
            <a:rect l="l" t="t" r="r" b="b"/>
            <a:pathLst>
              <a:path w="888867" h="972768">
                <a:moveTo>
                  <a:pt x="0" y="0"/>
                </a:moveTo>
                <a:lnTo>
                  <a:pt x="888867" y="0"/>
                </a:lnTo>
                <a:lnTo>
                  <a:pt x="888867" y="972768"/>
                </a:lnTo>
                <a:lnTo>
                  <a:pt x="0" y="972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025793F-9EE1-1CA3-CFA9-13A5827F8644}"/>
              </a:ext>
            </a:extLst>
          </p:cNvPr>
          <p:cNvSpPr/>
          <p:nvPr/>
        </p:nvSpPr>
        <p:spPr>
          <a:xfrm rot="2872200">
            <a:off x="15259733" y="3549966"/>
            <a:ext cx="3657600" cy="2034540"/>
          </a:xfrm>
          <a:custGeom>
            <a:avLst/>
            <a:gdLst/>
            <a:ahLst/>
            <a:cxnLst/>
            <a:rect l="l" t="t" r="r" b="b"/>
            <a:pathLst>
              <a:path w="3657600" h="2034540">
                <a:moveTo>
                  <a:pt x="0" y="0"/>
                </a:moveTo>
                <a:lnTo>
                  <a:pt x="3657600" y="0"/>
                </a:lnTo>
                <a:lnTo>
                  <a:pt x="3657600" y="2034540"/>
                </a:lnTo>
                <a:lnTo>
                  <a:pt x="0" y="2034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88CCB3D-B703-8E16-128C-D7881E54768D}"/>
              </a:ext>
            </a:extLst>
          </p:cNvPr>
          <p:cNvSpPr/>
          <p:nvPr/>
        </p:nvSpPr>
        <p:spPr>
          <a:xfrm rot="-1609449">
            <a:off x="13681988" y="5633245"/>
            <a:ext cx="1192483" cy="1192483"/>
          </a:xfrm>
          <a:custGeom>
            <a:avLst/>
            <a:gdLst/>
            <a:ahLst/>
            <a:cxnLst/>
            <a:rect l="l" t="t" r="r" b="b"/>
            <a:pathLst>
              <a:path w="1192483" h="1192483">
                <a:moveTo>
                  <a:pt x="0" y="0"/>
                </a:moveTo>
                <a:lnTo>
                  <a:pt x="1192483" y="0"/>
                </a:lnTo>
                <a:lnTo>
                  <a:pt x="1192483" y="1192483"/>
                </a:lnTo>
                <a:lnTo>
                  <a:pt x="0" y="1192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30388C1-9165-A74F-1E64-D032F5A1FDE9}"/>
              </a:ext>
            </a:extLst>
          </p:cNvPr>
          <p:cNvSpPr/>
          <p:nvPr/>
        </p:nvSpPr>
        <p:spPr>
          <a:xfrm>
            <a:off x="14826105" y="8948803"/>
            <a:ext cx="3139894" cy="970736"/>
          </a:xfrm>
          <a:custGeom>
            <a:avLst/>
            <a:gdLst/>
            <a:ahLst/>
            <a:cxnLst/>
            <a:rect l="l" t="t" r="r" b="b"/>
            <a:pathLst>
              <a:path w="3139894" h="970736">
                <a:moveTo>
                  <a:pt x="0" y="0"/>
                </a:moveTo>
                <a:lnTo>
                  <a:pt x="3139894" y="0"/>
                </a:lnTo>
                <a:lnTo>
                  <a:pt x="3139894" y="970737"/>
                </a:lnTo>
                <a:lnTo>
                  <a:pt x="0" y="970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156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9F8A606-D0D8-5FB8-D1E9-491410B13611}"/>
              </a:ext>
            </a:extLst>
          </p:cNvPr>
          <p:cNvGrpSpPr/>
          <p:nvPr/>
        </p:nvGrpSpPr>
        <p:grpSpPr>
          <a:xfrm>
            <a:off x="-2209800" y="8822459"/>
            <a:ext cx="20643783" cy="440318"/>
            <a:chOff x="1" y="6350"/>
            <a:chExt cx="27525044" cy="587091"/>
          </a:xfrm>
        </p:grpSpPr>
        <p:sp>
          <p:nvSpPr>
            <p:cNvPr id="13" name="AutoShape 13">
              <a:extLst>
                <a:ext uri="{FF2B5EF4-FFF2-40B4-BE49-F238E27FC236}">
                  <a16:creationId xmlns:a16="http://schemas.microsoft.com/office/drawing/2014/main" id="{A1D0CAAF-56EB-9CD2-49CA-ED1F9FF06626}"/>
                </a:ext>
              </a:extLst>
            </p:cNvPr>
            <p:cNvSpPr/>
            <p:nvPr/>
          </p:nvSpPr>
          <p:spPr>
            <a:xfrm>
              <a:off x="1" y="6350"/>
              <a:ext cx="27525044" cy="6350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60987F0-569D-7EA7-3A8B-583FA859E84F}"/>
                </a:ext>
              </a:extLst>
            </p:cNvPr>
            <p:cNvSpPr/>
            <p:nvPr/>
          </p:nvSpPr>
          <p:spPr>
            <a:xfrm>
              <a:off x="4115573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52990C6-6E6F-DD12-3D90-D6C877B0AAC0}"/>
                </a:ext>
              </a:extLst>
            </p:cNvPr>
            <p:cNvSpPr/>
            <p:nvPr/>
          </p:nvSpPr>
          <p:spPr>
            <a:xfrm>
              <a:off x="6648454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B1A550B2-0971-5AD0-8CB8-4E0CC72A5040}"/>
                </a:ext>
              </a:extLst>
            </p:cNvPr>
            <p:cNvSpPr txBox="1"/>
            <p:nvPr/>
          </p:nvSpPr>
          <p:spPr>
            <a:xfrm>
              <a:off x="4568184" y="210794"/>
              <a:ext cx="1650941" cy="34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 b="1" dirty="0" err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basketnorge</a:t>
              </a:r>
              <a:endParaRPr lang="en-US" sz="1524" b="1" dirty="0">
                <a:solidFill>
                  <a:srgbClr val="FFFFFF"/>
                </a:solidFill>
                <a:latin typeface="Amplitude-Regular"/>
                <a:ea typeface="Amplitude-Regular"/>
                <a:cs typeface="Amplitude-Regular"/>
                <a:sym typeface="Amplitude-Regular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C077BF6-642F-69DB-6D50-8BA100AE6B57}"/>
                </a:ext>
              </a:extLst>
            </p:cNvPr>
            <p:cNvSpPr txBox="1"/>
            <p:nvPr/>
          </p:nvSpPr>
          <p:spPr>
            <a:xfrm>
              <a:off x="7101065" y="212918"/>
              <a:ext cx="3203265" cy="3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n-US" sz="1520" b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Norges Basketballforbund</a:t>
              </a:r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2DA037CB-5C42-ED8C-1335-662475C44AC6}"/>
              </a:ext>
            </a:extLst>
          </p:cNvPr>
          <p:cNvSpPr/>
          <p:nvPr/>
        </p:nvSpPr>
        <p:spPr>
          <a:xfrm>
            <a:off x="11853208" y="9158748"/>
            <a:ext cx="2826914" cy="796724"/>
          </a:xfrm>
          <a:custGeom>
            <a:avLst/>
            <a:gdLst/>
            <a:ahLst/>
            <a:cxnLst/>
            <a:rect l="l" t="t" r="r" b="b"/>
            <a:pathLst>
              <a:path w="2826914" h="796724">
                <a:moveTo>
                  <a:pt x="0" y="0"/>
                </a:moveTo>
                <a:lnTo>
                  <a:pt x="2826914" y="0"/>
                </a:lnTo>
                <a:lnTo>
                  <a:pt x="2826914" y="796724"/>
                </a:lnTo>
                <a:lnTo>
                  <a:pt x="0" y="7967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1" name="Tittel 17">
            <a:extLst>
              <a:ext uri="{FF2B5EF4-FFF2-40B4-BE49-F238E27FC236}">
                <a16:creationId xmlns:a16="http://schemas.microsoft.com/office/drawing/2014/main" id="{453D5584-5F4B-756E-8F71-BD48ADBE8BC9}"/>
              </a:ext>
            </a:extLst>
          </p:cNvPr>
          <p:cNvSpPr txBox="1">
            <a:spLocks/>
          </p:cNvSpPr>
          <p:nvPr/>
        </p:nvSpPr>
        <p:spPr>
          <a:xfrm>
            <a:off x="5686" y="908235"/>
            <a:ext cx="1827662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7200" dirty="0">
                <a:solidFill>
                  <a:schemeClr val="bg1"/>
                </a:solidFill>
                <a:latin typeface="Aptos Black" panose="020B0004020202020204" pitchFamily="34" charset="0"/>
              </a:rPr>
              <a:t>Fremtidsrettet klubb</a:t>
            </a:r>
          </a:p>
        </p:txBody>
      </p:sp>
      <p:sp>
        <p:nvSpPr>
          <p:cNvPr id="22" name="Plassholder for innhold 18">
            <a:extLst>
              <a:ext uri="{FF2B5EF4-FFF2-40B4-BE49-F238E27FC236}">
                <a16:creationId xmlns:a16="http://schemas.microsoft.com/office/drawing/2014/main" id="{58035A37-EE81-A695-5029-B91E1E335CE5}"/>
              </a:ext>
            </a:extLst>
          </p:cNvPr>
          <p:cNvSpPr txBox="1">
            <a:spLocks/>
          </p:cNvSpPr>
          <p:nvPr/>
        </p:nvSpPr>
        <p:spPr>
          <a:xfrm>
            <a:off x="762000" y="1998799"/>
            <a:ext cx="16943114" cy="63753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3" name="Plassholder for innhold 18">
            <a:extLst>
              <a:ext uri="{FF2B5EF4-FFF2-40B4-BE49-F238E27FC236}">
                <a16:creationId xmlns:a16="http://schemas.microsoft.com/office/drawing/2014/main" id="{A087AE2B-0292-68B9-1203-DBC64D8EB790}"/>
              </a:ext>
            </a:extLst>
          </p:cNvPr>
          <p:cNvSpPr txBox="1">
            <a:spLocks/>
          </p:cNvSpPr>
          <p:nvPr/>
        </p:nvSpPr>
        <p:spPr>
          <a:xfrm>
            <a:off x="914400" y="2151199"/>
            <a:ext cx="16943114" cy="63753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D958C042-F14C-100F-C6E1-7F57339B600E}"/>
              </a:ext>
            </a:extLst>
          </p:cNvPr>
          <p:cNvSpPr txBox="1"/>
          <p:nvPr/>
        </p:nvSpPr>
        <p:spPr>
          <a:xfrm>
            <a:off x="914400" y="2705100"/>
            <a:ext cx="12067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61" name="Bilde 60">
            <a:extLst>
              <a:ext uri="{FF2B5EF4-FFF2-40B4-BE49-F238E27FC236}">
                <a16:creationId xmlns:a16="http://schemas.microsoft.com/office/drawing/2014/main" id="{E7861D21-4BF0-E8E0-1D82-7FFF8D8020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46" y="2001628"/>
            <a:ext cx="4715533" cy="6668431"/>
          </a:xfrm>
          <a:prstGeom prst="rect">
            <a:avLst/>
          </a:prstGeom>
        </p:spPr>
      </p:pic>
      <p:sp>
        <p:nvSpPr>
          <p:cNvPr id="62" name="AutoShape 2" descr="Logo">
            <a:extLst>
              <a:ext uri="{FF2B5EF4-FFF2-40B4-BE49-F238E27FC236}">
                <a16:creationId xmlns:a16="http://schemas.microsoft.com/office/drawing/2014/main" id="{F2D20DCD-899B-FACB-E661-A6370930F5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BFE1F556-6C9E-3E9F-DCE4-B06E3FDA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367" y="3065862"/>
            <a:ext cx="5847967" cy="42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596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39302-4D09-9C90-53BC-ABF6A0506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3AABBE8-FB36-4D8F-C595-26B9032FBE34}"/>
              </a:ext>
            </a:extLst>
          </p:cNvPr>
          <p:cNvGrpSpPr/>
          <p:nvPr/>
        </p:nvGrpSpPr>
        <p:grpSpPr>
          <a:xfrm>
            <a:off x="0" y="-180826"/>
            <a:ext cx="18288000" cy="10467826"/>
            <a:chOff x="0" y="-47625"/>
            <a:chExt cx="4816593" cy="275695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1B79F6E-CA32-9FDF-0572-BF03DD27BFFF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73737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b-NO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391B8B6-46DD-AA3E-3BEA-0B50BE79B238}"/>
                </a:ext>
              </a:extLst>
            </p:cNvPr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4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2E280BA-688A-B35C-FD75-72C3ACC8D64F}"/>
              </a:ext>
            </a:extLst>
          </p:cNvPr>
          <p:cNvSpPr/>
          <p:nvPr/>
        </p:nvSpPr>
        <p:spPr>
          <a:xfrm rot="1456502">
            <a:off x="15995738" y="292757"/>
            <a:ext cx="1471887" cy="1471887"/>
          </a:xfrm>
          <a:custGeom>
            <a:avLst/>
            <a:gdLst/>
            <a:ahLst/>
            <a:cxnLst/>
            <a:rect l="l" t="t" r="r" b="b"/>
            <a:pathLst>
              <a:path w="1471887" h="1471887">
                <a:moveTo>
                  <a:pt x="0" y="0"/>
                </a:moveTo>
                <a:lnTo>
                  <a:pt x="1471887" y="0"/>
                </a:lnTo>
                <a:lnTo>
                  <a:pt x="1471887" y="1471886"/>
                </a:lnTo>
                <a:lnTo>
                  <a:pt x="0" y="147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BA1959A-5BA8-1F6F-A053-D7A6509E17D7}"/>
              </a:ext>
            </a:extLst>
          </p:cNvPr>
          <p:cNvSpPr/>
          <p:nvPr/>
        </p:nvSpPr>
        <p:spPr>
          <a:xfrm rot="5467112">
            <a:off x="15155439" y="3424906"/>
            <a:ext cx="3152486" cy="538789"/>
          </a:xfrm>
          <a:custGeom>
            <a:avLst/>
            <a:gdLst/>
            <a:ahLst/>
            <a:cxnLst/>
            <a:rect l="l" t="t" r="r" b="b"/>
            <a:pathLst>
              <a:path w="3152486" h="538789">
                <a:moveTo>
                  <a:pt x="0" y="0"/>
                </a:moveTo>
                <a:lnTo>
                  <a:pt x="3152486" y="0"/>
                </a:lnTo>
                <a:lnTo>
                  <a:pt x="3152486" y="538788"/>
                </a:lnTo>
                <a:lnTo>
                  <a:pt x="0" y="538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7B53F89-3E30-3626-DD79-CAC4F042F1CF}"/>
              </a:ext>
            </a:extLst>
          </p:cNvPr>
          <p:cNvSpPr/>
          <p:nvPr/>
        </p:nvSpPr>
        <p:spPr>
          <a:xfrm rot="1456502">
            <a:off x="15899764" y="5623957"/>
            <a:ext cx="1471887" cy="1471887"/>
          </a:xfrm>
          <a:custGeom>
            <a:avLst/>
            <a:gdLst/>
            <a:ahLst/>
            <a:cxnLst/>
            <a:rect l="l" t="t" r="r" b="b"/>
            <a:pathLst>
              <a:path w="1471887" h="1471887">
                <a:moveTo>
                  <a:pt x="0" y="0"/>
                </a:moveTo>
                <a:lnTo>
                  <a:pt x="1471887" y="0"/>
                </a:lnTo>
                <a:lnTo>
                  <a:pt x="1471887" y="1471886"/>
                </a:lnTo>
                <a:lnTo>
                  <a:pt x="0" y="147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159CE70-79B0-22CD-6507-74F562DBC2D1}"/>
              </a:ext>
            </a:extLst>
          </p:cNvPr>
          <p:cNvSpPr/>
          <p:nvPr/>
        </p:nvSpPr>
        <p:spPr>
          <a:xfrm>
            <a:off x="16052821" y="1360893"/>
            <a:ext cx="582886" cy="637906"/>
          </a:xfrm>
          <a:custGeom>
            <a:avLst/>
            <a:gdLst/>
            <a:ahLst/>
            <a:cxnLst/>
            <a:rect l="l" t="t" r="r" b="b"/>
            <a:pathLst>
              <a:path w="582886" h="637906">
                <a:moveTo>
                  <a:pt x="0" y="0"/>
                </a:moveTo>
                <a:lnTo>
                  <a:pt x="582887" y="0"/>
                </a:lnTo>
                <a:lnTo>
                  <a:pt x="582887" y="637905"/>
                </a:lnTo>
                <a:lnTo>
                  <a:pt x="0" y="6379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24F8F73-8AB5-9D18-B014-64FD843EA9E7}"/>
              </a:ext>
            </a:extLst>
          </p:cNvPr>
          <p:cNvSpPr/>
          <p:nvPr/>
        </p:nvSpPr>
        <p:spPr>
          <a:xfrm>
            <a:off x="14826105" y="8948803"/>
            <a:ext cx="3139894" cy="970736"/>
          </a:xfrm>
          <a:custGeom>
            <a:avLst/>
            <a:gdLst/>
            <a:ahLst/>
            <a:cxnLst/>
            <a:rect l="l" t="t" r="r" b="b"/>
            <a:pathLst>
              <a:path w="3139894" h="970736">
                <a:moveTo>
                  <a:pt x="0" y="0"/>
                </a:moveTo>
                <a:lnTo>
                  <a:pt x="3139894" y="0"/>
                </a:lnTo>
                <a:lnTo>
                  <a:pt x="3139894" y="970737"/>
                </a:lnTo>
                <a:lnTo>
                  <a:pt x="0" y="970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2156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7F4CA12-664B-7B55-894F-9701854E7739}"/>
              </a:ext>
            </a:extLst>
          </p:cNvPr>
          <p:cNvGrpSpPr/>
          <p:nvPr/>
        </p:nvGrpSpPr>
        <p:grpSpPr>
          <a:xfrm>
            <a:off x="-2057400" y="8790323"/>
            <a:ext cx="20643783" cy="440318"/>
            <a:chOff x="1" y="6350"/>
            <a:chExt cx="27525044" cy="587091"/>
          </a:xfrm>
        </p:grpSpPr>
        <p:sp>
          <p:nvSpPr>
            <p:cNvPr id="11" name="AutoShape 11">
              <a:extLst>
                <a:ext uri="{FF2B5EF4-FFF2-40B4-BE49-F238E27FC236}">
                  <a16:creationId xmlns:a16="http://schemas.microsoft.com/office/drawing/2014/main" id="{CCF79962-2AA7-FF4E-05A8-3A8EB8E9CE28}"/>
                </a:ext>
              </a:extLst>
            </p:cNvPr>
            <p:cNvSpPr/>
            <p:nvPr/>
          </p:nvSpPr>
          <p:spPr>
            <a:xfrm>
              <a:off x="1" y="6350"/>
              <a:ext cx="27525044" cy="6350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9405993-46CC-9BD2-B68B-729002EEFB86}"/>
                </a:ext>
              </a:extLst>
            </p:cNvPr>
            <p:cNvSpPr/>
            <p:nvPr/>
          </p:nvSpPr>
          <p:spPr>
            <a:xfrm>
              <a:off x="4115573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E41B25C-BC6E-34DF-CC99-8FCACB351D5B}"/>
                </a:ext>
              </a:extLst>
            </p:cNvPr>
            <p:cNvSpPr/>
            <p:nvPr/>
          </p:nvSpPr>
          <p:spPr>
            <a:xfrm>
              <a:off x="6648454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EF5AB061-8C84-6E8D-823E-E3FE1DBB80BD}"/>
                </a:ext>
              </a:extLst>
            </p:cNvPr>
            <p:cNvSpPr txBox="1"/>
            <p:nvPr/>
          </p:nvSpPr>
          <p:spPr>
            <a:xfrm>
              <a:off x="4568184" y="210794"/>
              <a:ext cx="1650941" cy="34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 b="1" dirty="0" err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basketnorge</a:t>
              </a:r>
              <a:endParaRPr lang="en-US" sz="1524" b="1" dirty="0">
                <a:solidFill>
                  <a:srgbClr val="FFFFFF"/>
                </a:solidFill>
                <a:latin typeface="Amplitude-Regular"/>
                <a:ea typeface="Amplitude-Regular"/>
                <a:cs typeface="Amplitude-Regular"/>
                <a:sym typeface="Amplitude-Regular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9EF57E1-6FC6-3AE2-B2D6-F4DBFCEA3C24}"/>
                </a:ext>
              </a:extLst>
            </p:cNvPr>
            <p:cNvSpPr txBox="1"/>
            <p:nvPr/>
          </p:nvSpPr>
          <p:spPr>
            <a:xfrm>
              <a:off x="7101065" y="212918"/>
              <a:ext cx="3203265" cy="3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n-US" sz="1520" b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Norges Basketballforbund</a:t>
              </a: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60780FC6-6E37-DE64-5718-F90BCAFD6619}"/>
              </a:ext>
            </a:extLst>
          </p:cNvPr>
          <p:cNvSpPr/>
          <p:nvPr/>
        </p:nvSpPr>
        <p:spPr>
          <a:xfrm>
            <a:off x="11762201" y="9108328"/>
            <a:ext cx="2826914" cy="796724"/>
          </a:xfrm>
          <a:custGeom>
            <a:avLst/>
            <a:gdLst/>
            <a:ahLst/>
            <a:cxnLst/>
            <a:rect l="l" t="t" r="r" b="b"/>
            <a:pathLst>
              <a:path w="2826914" h="796724">
                <a:moveTo>
                  <a:pt x="0" y="0"/>
                </a:moveTo>
                <a:lnTo>
                  <a:pt x="2826914" y="0"/>
                </a:lnTo>
                <a:lnTo>
                  <a:pt x="2826914" y="796724"/>
                </a:lnTo>
                <a:lnTo>
                  <a:pt x="0" y="796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7" name="Tittel 17">
            <a:extLst>
              <a:ext uri="{FF2B5EF4-FFF2-40B4-BE49-F238E27FC236}">
                <a16:creationId xmlns:a16="http://schemas.microsoft.com/office/drawing/2014/main" id="{922982B9-5342-6307-7EAF-0DF305B4A93E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18288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7200" dirty="0" err="1">
                <a:solidFill>
                  <a:schemeClr val="bg1"/>
                </a:solidFill>
                <a:latin typeface="Aptos Black" panose="020B0004020202020204" pitchFamily="34" charset="0"/>
              </a:rPr>
              <a:t>Arrangementhåndboka</a:t>
            </a:r>
            <a:endParaRPr lang="nb-NO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18" name="Plassholder for innhold 18">
            <a:extLst>
              <a:ext uri="{FF2B5EF4-FFF2-40B4-BE49-F238E27FC236}">
                <a16:creationId xmlns:a16="http://schemas.microsoft.com/office/drawing/2014/main" id="{7774EF68-D7B7-8569-98F6-FD3A69FDEE26}"/>
              </a:ext>
            </a:extLst>
          </p:cNvPr>
          <p:cNvSpPr txBox="1">
            <a:spLocks/>
          </p:cNvSpPr>
          <p:nvPr/>
        </p:nvSpPr>
        <p:spPr>
          <a:xfrm>
            <a:off x="762000" y="1998799"/>
            <a:ext cx="16943114" cy="63753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nb-NO" sz="3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EFB93C80-187C-7038-87E5-79ACBD3047A7}"/>
              </a:ext>
            </a:extLst>
          </p:cNvPr>
          <p:cNvSpPr txBox="1"/>
          <p:nvPr/>
        </p:nvSpPr>
        <p:spPr>
          <a:xfrm>
            <a:off x="1029279" y="2113099"/>
            <a:ext cx="15606428" cy="490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nb-NO" sz="4400" dirty="0">
                <a:solidFill>
                  <a:schemeClr val="bg1"/>
                </a:solidFill>
                <a:latin typeface="Aptos" panose="020B0004020202020204" pitchFamily="34" charset="0"/>
              </a:rPr>
              <a:t>Hovedpunkter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nb-NO" sz="4400" dirty="0">
                <a:solidFill>
                  <a:schemeClr val="bg1"/>
                </a:solidFill>
                <a:latin typeface="Aptos" panose="020B0004020202020204" pitchFamily="34" charset="0"/>
              </a:rPr>
              <a:t>Gjennomgang i </a:t>
            </a:r>
            <a:r>
              <a:rPr lang="nb-NO" sz="4400" dirty="0" err="1">
                <a:solidFill>
                  <a:schemeClr val="bg1"/>
                </a:solidFill>
                <a:latin typeface="Aptos" panose="020B0004020202020204" pitchFamily="34" charset="0"/>
              </a:rPr>
              <a:t>Breakout-rooms</a:t>
            </a:r>
            <a:endParaRPr lang="nb-NO" sz="4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nb-NO" sz="4400" dirty="0">
                <a:solidFill>
                  <a:schemeClr val="bg1"/>
                </a:solidFill>
                <a:latin typeface="Aptos" panose="020B0004020202020204" pitchFamily="34" charset="0"/>
              </a:rPr>
              <a:t>Tilbakemelding </a:t>
            </a:r>
          </a:p>
        </p:txBody>
      </p:sp>
      <p:pic>
        <p:nvPicPr>
          <p:cNvPr id="23" name="Bilde 22" descr="Et bilde som inneholder tekst, skjermbilde, dokument, Font&#10;&#10;KI-generert innhold kan være feil.">
            <a:extLst>
              <a:ext uri="{FF2B5EF4-FFF2-40B4-BE49-F238E27FC236}">
                <a16:creationId xmlns:a16="http://schemas.microsoft.com/office/drawing/2014/main" id="{7F677653-F5F4-6DAB-8D7A-FFA74DD90B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813" y="1631338"/>
            <a:ext cx="4873516" cy="665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F4D88-C083-0790-3CF9-9B7E842E1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D27E087-6B2C-57D0-F9C0-F94413155338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374E2DB-2DBC-4B4C-AA7D-FDD240AD47A6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737373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b-N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7C281AE-61E1-760A-038B-6A8A98B0B169}"/>
                </a:ext>
              </a:extLst>
            </p:cNvPr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4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E2F48D1-654C-6BC6-78AD-859D3AF58C5A}"/>
              </a:ext>
            </a:extLst>
          </p:cNvPr>
          <p:cNvSpPr/>
          <p:nvPr/>
        </p:nvSpPr>
        <p:spPr>
          <a:xfrm rot="1456502">
            <a:off x="14859182" y="5143500"/>
            <a:ext cx="2131066" cy="2131066"/>
          </a:xfrm>
          <a:custGeom>
            <a:avLst/>
            <a:gdLst/>
            <a:ahLst/>
            <a:cxnLst/>
            <a:rect l="l" t="t" r="r" b="b"/>
            <a:pathLst>
              <a:path w="2131066" h="2131066">
                <a:moveTo>
                  <a:pt x="0" y="0"/>
                </a:moveTo>
                <a:lnTo>
                  <a:pt x="2131067" y="0"/>
                </a:lnTo>
                <a:lnTo>
                  <a:pt x="2131067" y="2131066"/>
                </a:lnTo>
                <a:lnTo>
                  <a:pt x="0" y="2131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C19595E-4C52-B719-375E-44DD7A06FD1D}"/>
              </a:ext>
            </a:extLst>
          </p:cNvPr>
          <p:cNvSpPr/>
          <p:nvPr/>
        </p:nvSpPr>
        <p:spPr>
          <a:xfrm>
            <a:off x="16340738" y="3373302"/>
            <a:ext cx="1947262" cy="2131066"/>
          </a:xfrm>
          <a:custGeom>
            <a:avLst/>
            <a:gdLst/>
            <a:ahLst/>
            <a:cxnLst/>
            <a:rect l="l" t="t" r="r" b="b"/>
            <a:pathLst>
              <a:path w="1947262" h="2131066">
                <a:moveTo>
                  <a:pt x="0" y="0"/>
                </a:moveTo>
                <a:lnTo>
                  <a:pt x="1947262" y="0"/>
                </a:lnTo>
                <a:lnTo>
                  <a:pt x="1947262" y="2131067"/>
                </a:lnTo>
                <a:lnTo>
                  <a:pt x="0" y="2131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1EAD0AC-1A67-F653-49A5-EF0E1812E832}"/>
              </a:ext>
            </a:extLst>
          </p:cNvPr>
          <p:cNvSpPr/>
          <p:nvPr/>
        </p:nvSpPr>
        <p:spPr>
          <a:xfrm rot="-1389883">
            <a:off x="16047714" y="1141010"/>
            <a:ext cx="3534151" cy="1349671"/>
          </a:xfrm>
          <a:custGeom>
            <a:avLst/>
            <a:gdLst/>
            <a:ahLst/>
            <a:cxnLst/>
            <a:rect l="l" t="t" r="r" b="b"/>
            <a:pathLst>
              <a:path w="3534151" h="1349671">
                <a:moveTo>
                  <a:pt x="0" y="0"/>
                </a:moveTo>
                <a:lnTo>
                  <a:pt x="3534151" y="0"/>
                </a:lnTo>
                <a:lnTo>
                  <a:pt x="3534151" y="1349671"/>
                </a:lnTo>
                <a:lnTo>
                  <a:pt x="0" y="1349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77" b="-9605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636BE464-1045-F109-AB2A-D4FD17053708}"/>
              </a:ext>
            </a:extLst>
          </p:cNvPr>
          <p:cNvSpPr/>
          <p:nvPr/>
        </p:nvSpPr>
        <p:spPr>
          <a:xfrm>
            <a:off x="16217740" y="2861927"/>
            <a:ext cx="1875557" cy="0"/>
          </a:xfrm>
          <a:prstGeom prst="line">
            <a:avLst/>
          </a:prstGeom>
          <a:ln w="314325" cap="flat">
            <a:solidFill>
              <a:srgbClr val="8F8C87">
                <a:alpha val="19608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b-NO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9E3B92C-17C0-A0BA-A3C6-0DD122741920}"/>
              </a:ext>
            </a:extLst>
          </p:cNvPr>
          <p:cNvSpPr/>
          <p:nvPr/>
        </p:nvSpPr>
        <p:spPr>
          <a:xfrm rot="-3642062">
            <a:off x="13744378" y="1796394"/>
            <a:ext cx="3472206" cy="2131066"/>
          </a:xfrm>
          <a:custGeom>
            <a:avLst/>
            <a:gdLst/>
            <a:ahLst/>
            <a:cxnLst/>
            <a:rect l="l" t="t" r="r" b="b"/>
            <a:pathLst>
              <a:path w="3472206" h="2131066">
                <a:moveTo>
                  <a:pt x="0" y="0"/>
                </a:moveTo>
                <a:lnTo>
                  <a:pt x="3472206" y="0"/>
                </a:lnTo>
                <a:lnTo>
                  <a:pt x="3472206" y="2131066"/>
                </a:lnTo>
                <a:lnTo>
                  <a:pt x="0" y="21310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73BEB5C-B45A-85E2-7C8A-71915F606C0E}"/>
              </a:ext>
            </a:extLst>
          </p:cNvPr>
          <p:cNvSpPr/>
          <p:nvPr/>
        </p:nvSpPr>
        <p:spPr>
          <a:xfrm>
            <a:off x="14826105" y="8948803"/>
            <a:ext cx="3139894" cy="970736"/>
          </a:xfrm>
          <a:custGeom>
            <a:avLst/>
            <a:gdLst/>
            <a:ahLst/>
            <a:cxnLst/>
            <a:rect l="l" t="t" r="r" b="b"/>
            <a:pathLst>
              <a:path w="3139894" h="970736">
                <a:moveTo>
                  <a:pt x="0" y="0"/>
                </a:moveTo>
                <a:lnTo>
                  <a:pt x="3139894" y="0"/>
                </a:lnTo>
                <a:lnTo>
                  <a:pt x="3139894" y="970737"/>
                </a:lnTo>
                <a:lnTo>
                  <a:pt x="0" y="970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156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7DFA461-4833-FDA8-1326-A796B2AF38F3}"/>
              </a:ext>
            </a:extLst>
          </p:cNvPr>
          <p:cNvGrpSpPr/>
          <p:nvPr/>
        </p:nvGrpSpPr>
        <p:grpSpPr>
          <a:xfrm>
            <a:off x="-2057400" y="8769366"/>
            <a:ext cx="20643783" cy="440318"/>
            <a:chOff x="1" y="6350"/>
            <a:chExt cx="27525044" cy="587091"/>
          </a:xfrm>
        </p:grpSpPr>
        <p:sp>
          <p:nvSpPr>
            <p:cNvPr id="12" name="AutoShape 12">
              <a:extLst>
                <a:ext uri="{FF2B5EF4-FFF2-40B4-BE49-F238E27FC236}">
                  <a16:creationId xmlns:a16="http://schemas.microsoft.com/office/drawing/2014/main" id="{4AFD1B45-63E2-164F-456E-322E989C50E6}"/>
                </a:ext>
              </a:extLst>
            </p:cNvPr>
            <p:cNvSpPr/>
            <p:nvPr/>
          </p:nvSpPr>
          <p:spPr>
            <a:xfrm>
              <a:off x="1" y="6350"/>
              <a:ext cx="27525044" cy="6350"/>
            </a:xfrm>
            <a:prstGeom prst="line">
              <a:avLst/>
            </a:prstGeom>
            <a:ln w="127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EE23567-F4D2-E921-1CA2-BEA4F42FA4B3}"/>
                </a:ext>
              </a:extLst>
            </p:cNvPr>
            <p:cNvSpPr/>
            <p:nvPr/>
          </p:nvSpPr>
          <p:spPr>
            <a:xfrm>
              <a:off x="4115573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5C5D774-6823-68FB-CAE4-7CD273BB0AD6}"/>
                </a:ext>
              </a:extLst>
            </p:cNvPr>
            <p:cNvSpPr/>
            <p:nvPr/>
          </p:nvSpPr>
          <p:spPr>
            <a:xfrm>
              <a:off x="6648454" y="231618"/>
              <a:ext cx="361823" cy="361823"/>
            </a:xfrm>
            <a:custGeom>
              <a:avLst/>
              <a:gdLst/>
              <a:ahLst/>
              <a:cxnLst/>
              <a:rect l="l" t="t" r="r" b="b"/>
              <a:pathLst>
                <a:path w="361823" h="361823">
                  <a:moveTo>
                    <a:pt x="0" y="0"/>
                  </a:moveTo>
                  <a:lnTo>
                    <a:pt x="361823" y="0"/>
                  </a:lnTo>
                  <a:lnTo>
                    <a:pt x="361823" y="361824"/>
                  </a:lnTo>
                  <a:lnTo>
                    <a:pt x="0" y="36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8F8DBF7-3B3C-211E-19F4-A111F0E25CAE}"/>
                </a:ext>
              </a:extLst>
            </p:cNvPr>
            <p:cNvSpPr txBox="1"/>
            <p:nvPr/>
          </p:nvSpPr>
          <p:spPr>
            <a:xfrm>
              <a:off x="4568184" y="210794"/>
              <a:ext cx="1650941" cy="34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 b="1" dirty="0" err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basketnorge</a:t>
              </a:r>
              <a:endParaRPr lang="en-US" sz="1524" b="1" dirty="0">
                <a:solidFill>
                  <a:srgbClr val="FFFFFF"/>
                </a:solidFill>
                <a:latin typeface="Amplitude-Regular"/>
                <a:ea typeface="Amplitude-Regular"/>
                <a:cs typeface="Amplitude-Regular"/>
                <a:sym typeface="Amplitude-Regular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2809CD42-1847-668B-1B89-4DEFE9F4FCC2}"/>
                </a:ext>
              </a:extLst>
            </p:cNvPr>
            <p:cNvSpPr txBox="1"/>
            <p:nvPr/>
          </p:nvSpPr>
          <p:spPr>
            <a:xfrm>
              <a:off x="7101065" y="212918"/>
              <a:ext cx="3203265" cy="351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8"/>
                </a:lnSpc>
              </a:pPr>
              <a:r>
                <a:rPr lang="en-US" sz="1520" b="1">
                  <a:solidFill>
                    <a:srgbClr val="FFFFFF"/>
                  </a:solidFill>
                  <a:latin typeface="Amplitude-Regular"/>
                  <a:ea typeface="Amplitude-Regular"/>
                  <a:cs typeface="Amplitude-Regular"/>
                  <a:sym typeface="Amplitude-Regular"/>
                </a:rPr>
                <a:t>Norges Basketballforbund</a:t>
              </a: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750BA275-BAE5-83B7-B37D-2FB5F0051640}"/>
              </a:ext>
            </a:extLst>
          </p:cNvPr>
          <p:cNvSpPr/>
          <p:nvPr/>
        </p:nvSpPr>
        <p:spPr>
          <a:xfrm>
            <a:off x="11512987" y="9074000"/>
            <a:ext cx="2826914" cy="796724"/>
          </a:xfrm>
          <a:custGeom>
            <a:avLst/>
            <a:gdLst/>
            <a:ahLst/>
            <a:cxnLst/>
            <a:rect l="l" t="t" r="r" b="b"/>
            <a:pathLst>
              <a:path w="2826914" h="796724">
                <a:moveTo>
                  <a:pt x="0" y="0"/>
                </a:moveTo>
                <a:lnTo>
                  <a:pt x="2826914" y="0"/>
                </a:lnTo>
                <a:lnTo>
                  <a:pt x="2826914" y="796724"/>
                </a:lnTo>
                <a:lnTo>
                  <a:pt x="0" y="7967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1" name="Tittel 17">
            <a:extLst>
              <a:ext uri="{FF2B5EF4-FFF2-40B4-BE49-F238E27FC236}">
                <a16:creationId xmlns:a16="http://schemas.microsoft.com/office/drawing/2014/main" id="{A030B19F-E052-5F99-37DE-5E93773B5A7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18288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7200" dirty="0">
                <a:solidFill>
                  <a:schemeClr val="bg1"/>
                </a:solidFill>
                <a:latin typeface="Aptos Black" panose="020B0004020202020204" pitchFamily="34" charset="0"/>
              </a:rPr>
              <a:t>Foreldreinitiativ - Workshop</a:t>
            </a:r>
            <a:endParaRPr lang="nb-NO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F65E11A1-F80D-7CD5-FE6F-5411E5F7381F}"/>
              </a:ext>
            </a:extLst>
          </p:cNvPr>
          <p:cNvSpPr txBox="1"/>
          <p:nvPr/>
        </p:nvSpPr>
        <p:spPr>
          <a:xfrm>
            <a:off x="1164962" y="1600200"/>
            <a:ext cx="15606428" cy="532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nb-NO" sz="4400" u="sng" dirty="0">
                <a:solidFill>
                  <a:schemeClr val="bg1"/>
                </a:solidFill>
                <a:latin typeface="Aptos" panose="020B0004020202020204" pitchFamily="34" charset="0"/>
              </a:rPr>
              <a:t>IGP (Individuell – gruppe – plenum)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nb-NO" sz="4400" dirty="0">
                <a:solidFill>
                  <a:schemeClr val="bg1"/>
                </a:solidFill>
                <a:latin typeface="Aptos" panose="020B0004020202020204" pitchFamily="34" charset="0"/>
              </a:rPr>
              <a:t>Hvordan ser frivillighetsengasjementet ut i deres klubb?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nb-NO" sz="4400" dirty="0">
                <a:solidFill>
                  <a:schemeClr val="bg1"/>
                </a:solidFill>
                <a:latin typeface="Aptos" panose="020B0004020202020204" pitchFamily="34" charset="0"/>
              </a:rPr>
              <a:t>Hva forventer dere av foreldre i deres klubb?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nb-NO" sz="4400" dirty="0">
                <a:solidFill>
                  <a:schemeClr val="bg1"/>
                </a:solidFill>
                <a:latin typeface="Aptos" panose="020B0004020202020204" pitchFamily="34" charset="0"/>
              </a:rPr>
              <a:t>Hva gjør dere for å engasjere foreldre i klubbaktivitet?</a:t>
            </a:r>
          </a:p>
        </p:txBody>
      </p:sp>
    </p:spTree>
    <p:extLst>
      <p:ext uri="{BB962C8B-B14F-4D97-AF65-F5344CB8AC3E}">
        <p14:creationId xmlns:p14="http://schemas.microsoft.com/office/powerpoint/2010/main" val="3802603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MS BAKGRUNN DIV (1)" id="{4787C0CD-C404-834F-87BA-B4EF415011B0}" vid="{8BEF441A-796E-274E-AAB8-930787E14A9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ae501f-39b9-4ba6-8240-41d280134e31">
      <Terms xmlns="http://schemas.microsoft.com/office/infopath/2007/PartnerControls"/>
    </lcf76f155ced4ddcb4097134ff3c332f>
    <TaxCatchAll xmlns="9e538389-cabc-4d4e-918a-8beb7ac0eca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E31AAFE6757D4385D5332B948675ED" ma:contentTypeVersion="18" ma:contentTypeDescription="Opprett et nytt dokument." ma:contentTypeScope="" ma:versionID="6ce1337ed34e5971c9a209f07be84928">
  <xsd:schema xmlns:xsd="http://www.w3.org/2001/XMLSchema" xmlns:xs="http://www.w3.org/2001/XMLSchema" xmlns:p="http://schemas.microsoft.com/office/2006/metadata/properties" xmlns:ns2="bcae501f-39b9-4ba6-8240-41d280134e31" xmlns:ns3="c78afa1b-15c1-4fee-8666-b795360a0935" xmlns:ns4="9e538389-cabc-4d4e-918a-8beb7ac0ecaa" targetNamespace="http://schemas.microsoft.com/office/2006/metadata/properties" ma:root="true" ma:fieldsID="0f83ae989ac6d434748ad8ab5407f520" ns2:_="" ns3:_="" ns4:_="">
    <xsd:import namespace="bcae501f-39b9-4ba6-8240-41d280134e31"/>
    <xsd:import namespace="c78afa1b-15c1-4fee-8666-b795360a0935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e501f-39b9-4ba6-8240-41d280134e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afa1b-15c1-4fee-8666-b795360a093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8fe241c-fc99-4a46-99c3-018d0496b239}" ma:internalName="TaxCatchAll" ma:showField="CatchAllData" ma:web="c78afa1b-15c1-4fee-8666-b795360a09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91CC91-2286-4418-8906-76DA15B74728}">
  <ds:schemaRefs>
    <ds:schemaRef ds:uri="http://schemas.microsoft.com/office/2006/documentManagement/types"/>
    <ds:schemaRef ds:uri="9e538389-cabc-4d4e-918a-8beb7ac0ecaa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78afa1b-15c1-4fee-8666-b795360a0935"/>
    <ds:schemaRef ds:uri="bcae501f-39b9-4ba6-8240-41d280134e31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976B9EF-04E5-4E1C-A435-68317C0BCB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e501f-39b9-4ba6-8240-41d280134e31"/>
    <ds:schemaRef ds:uri="c78afa1b-15c1-4fee-8666-b795360a0935"/>
    <ds:schemaRef ds:uri="9e538389-cabc-4d4e-918a-8beb7ac0ec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AD4BB2-8EA1-49CD-B7DD-AFD03739A44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ca93399-1184-430d-88a8-107721ef7b66}" enabled="0" method="" siteId="{5ca93399-1184-430d-88a8-107721ef7b6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</TotalTime>
  <Words>490</Words>
  <Application>Microsoft Office PowerPoint</Application>
  <PresentationFormat>Egendefinert</PresentationFormat>
  <Paragraphs>101</Paragraphs>
  <Slides>12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9" baseType="lpstr">
      <vt:lpstr>Calibri</vt:lpstr>
      <vt:lpstr>Aptos</vt:lpstr>
      <vt:lpstr>Arial</vt:lpstr>
      <vt:lpstr>Aptos Black</vt:lpstr>
      <vt:lpstr>Amplitude-Regular</vt:lpstr>
      <vt:lpstr>Courier New</vt:lpstr>
      <vt:lpstr>Office Theme</vt:lpstr>
      <vt:lpstr>Det lille klubbmøte  2026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Ekstra lenker fra møte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TEAMS BAKGRUNN DIV</dc:title>
  <dc:creator>Olivia Marie Samanns</dc:creator>
  <cp:lastModifiedBy>Samanns, Olivia Marie</cp:lastModifiedBy>
  <cp:revision>5</cp:revision>
  <dcterms:created xsi:type="dcterms:W3CDTF">2006-08-16T00:00:00Z</dcterms:created>
  <dcterms:modified xsi:type="dcterms:W3CDTF">2026-01-29T11:52:25Z</dcterms:modified>
  <dc:identifier>DAE0wwoQS8k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0x010100CBE31AAFE6757D4385D5332B948675ED</vt:lpwstr>
  </property>
  <property fmtid="{D5CDD505-2E9C-101B-9397-08002B2CF9AE}" pid="3" name="MediaServiceImageTags">
    <vt:lpwstr/>
  </property>
</Properties>
</file>