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90" r:id="rId5"/>
    <p:sldId id="291" r:id="rId6"/>
    <p:sldId id="292" r:id="rId7"/>
    <p:sldId id="296" r:id="rId8"/>
    <p:sldId id="293" r:id="rId9"/>
    <p:sldId id="297" r:id="rId10"/>
    <p:sldId id="298" r:id="rId11"/>
    <p:sldId id="299" r:id="rId12"/>
    <p:sldId id="300" r:id="rId13"/>
    <p:sldId id="302" r:id="rId14"/>
    <p:sldId id="295" r:id="rId15"/>
  </p:sldIdLst>
  <p:sldSz cx="18288000" cy="10287000"/>
  <p:notesSz cx="6858000" cy="9144000"/>
  <p:embeddedFontLst>
    <p:embeddedFont>
      <p:font typeface="Amplitude-Bold" panose="02000806050000020004" pitchFamily="2" charset="0"/>
      <p:bold r:id="rId17"/>
    </p:embeddedFont>
    <p:embeddedFont>
      <p:font typeface="Amplitude-Regular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867" autoAdjust="0"/>
  </p:normalViewPr>
  <p:slideViewPr>
    <p:cSldViewPr>
      <p:cViewPr varScale="1">
        <p:scale>
          <a:sx n="47" d="100"/>
          <a:sy n="47" d="100"/>
        </p:scale>
        <p:origin x="116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4BD67-5155-4379-BB49-DB8EBC482981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66B32-B329-4C89-99BC-70A69DA8EC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70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 Aktive undersøkelser: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Sivert = anleggsundersøkelse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Basketbarometeret – brukervennlighetsundersøkelsen med mulighet om å være med i trekning av flotte premier innen 11.oktober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UNM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2500kr for påmelding – ekstra 3000 om man kvalifiserer til sluttspillhelgen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Frist 8 Oktober 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U19 kvalifisering 27.-29.November </a:t>
            </a:r>
          </a:p>
          <a:p>
            <a:pPr marL="1085850" lvl="2" indent="-171450">
              <a:buFontTx/>
              <a:buChar char="-"/>
            </a:pPr>
            <a:r>
              <a:rPr lang="nb-NO" dirty="0"/>
              <a:t>TNT Towers i øst</a:t>
            </a:r>
          </a:p>
          <a:p>
            <a:pPr marL="1085850" lvl="2" indent="-171450">
              <a:buFontTx/>
              <a:buChar char="-"/>
            </a:pPr>
            <a:r>
              <a:rPr lang="nb-NO" dirty="0"/>
              <a:t>Kristiansand </a:t>
            </a:r>
            <a:r>
              <a:rPr lang="nb-NO" dirty="0" err="1"/>
              <a:t>Pirates</a:t>
            </a:r>
            <a:r>
              <a:rPr lang="nb-NO" dirty="0"/>
              <a:t> i Vest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U16 kvalifisering 4.-6. Desember</a:t>
            </a:r>
          </a:p>
          <a:p>
            <a:pPr marL="1085850" lvl="2" indent="-171450">
              <a:buFontTx/>
              <a:buChar char="-"/>
            </a:pPr>
            <a:r>
              <a:rPr lang="nb-NO" dirty="0"/>
              <a:t>Sandvika i Øst</a:t>
            </a:r>
          </a:p>
          <a:p>
            <a:pPr marL="1085850" lvl="2" indent="-171450">
              <a:buFontTx/>
              <a:buChar char="-"/>
            </a:pPr>
            <a:r>
              <a:rPr lang="nb-NO" dirty="0"/>
              <a:t>Frøya i Vest</a:t>
            </a:r>
          </a:p>
          <a:p>
            <a:pPr marL="1085850" lvl="2" indent="-171450">
              <a:buFontTx/>
              <a:buChar char="-"/>
            </a:pPr>
            <a:r>
              <a:rPr lang="nb-NO" dirty="0" err="1"/>
              <a:t>Sørsia</a:t>
            </a:r>
            <a:r>
              <a:rPr lang="nb-NO" dirty="0"/>
              <a:t> i Midt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2 kvalifiseringshelg er 26.-28. februar i øst og vest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U19 NM 23.-25.April av Asker </a:t>
            </a:r>
            <a:r>
              <a:rPr lang="nb-NO" dirty="0" err="1"/>
              <a:t>Aliens</a:t>
            </a:r>
            <a:endParaRPr lang="nb-NO" dirty="0"/>
          </a:p>
          <a:p>
            <a:pPr marL="628650" lvl="1" indent="-171450">
              <a:buFontTx/>
              <a:buChar char="-"/>
            </a:pPr>
            <a:r>
              <a:rPr lang="nb-NO" dirty="0"/>
              <a:t>U16 NM 30.april – 2.mai av Ammerud Basket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SPU aktivitet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1.helg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2.helg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2.runde i Februar (vinterferie)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Oppfordre trenere til å benytte sjansen til å observere og lære. 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Baskethelgen på VIMEO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NBBF jobber med hvordan #BeKind skal styre vårt holdningsskapende arbeid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Senior landslagene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Kvinnelandslaget: egen avskjed på BLNO kampen til Kongsberg vs. TNT – de som er i nærheten oppfordres å ta med jentene sine</a:t>
            </a:r>
          </a:p>
          <a:p>
            <a:pPr marL="628650" lvl="1" indent="-171450">
              <a:buFontTx/>
              <a:buChar char="-"/>
            </a:pPr>
            <a:r>
              <a:rPr lang="nb-NO" dirty="0"/>
              <a:t>Herrelandslaget: Første kamp i Kongsberg på lenge, husk klubbrabatt er sendt ut på mail</a:t>
            </a:r>
          </a:p>
          <a:p>
            <a:pPr marL="171450" lvl="0" indent="-171450">
              <a:buFontTx/>
              <a:buChar char="-"/>
            </a:pPr>
            <a:r>
              <a:rPr lang="nb-NO" dirty="0"/>
              <a:t>Booke klubbveiledning</a:t>
            </a:r>
          </a:p>
          <a:p>
            <a:pPr marL="171450" lvl="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9963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Budskapet fra NIF – Altså tallene fra 31.desmber gjelder. De må være godkjent gjennom medlemssystemet, som betyr betalte medlemmer innen 31. Desember.</a:t>
            </a:r>
          </a:p>
          <a:p>
            <a:pPr marL="171450" indent="-171450">
              <a:buFontTx/>
              <a:buChar char="-"/>
            </a:pPr>
            <a:r>
              <a:rPr lang="nb-NO" dirty="0"/>
              <a:t>Medlem: Betalt medlemskapet i klubben</a:t>
            </a:r>
          </a:p>
          <a:p>
            <a:pPr marL="171450" indent="-171450">
              <a:buFontTx/>
              <a:buChar char="-"/>
            </a:pPr>
            <a:r>
              <a:rPr lang="nb-NO" dirty="0"/>
              <a:t>Aktiv medlem: betalt medlemskap og deltar på aktivitet (regelmessig deltar på trening og/eller i serie eller annen konkurranseaktivitet)</a:t>
            </a:r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r>
              <a:rPr lang="nb-NO" dirty="0"/>
              <a:t>Registreres i godkjent medlemssystem</a:t>
            </a:r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r>
              <a:rPr lang="nb-NO" dirty="0"/>
              <a:t>Det vil fremdeles være en rapportering i April for å (SPØR INGRI!!), men tallene NIF henter ut 31.Desmber vil være gjeldende for året 2026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10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220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43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1D9DB-1A6E-5B27-B23C-5B860468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3496D39-9FE5-3F0A-187E-C8D7429AB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724F2C7-15ED-E1F5-48B7-7A823CEAA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C5137F-E3CA-B749-D11B-E56136EDB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1952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5FA26-B06D-F7CA-307F-D110FE13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B82A01A-9C41-17E6-333C-4713F0C98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6CA7ABE-7458-2D92-D00B-BB0F023B0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D0410D5-A30D-CD2E-9BA0-5D04CE22D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00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1404-AB1E-40F1-76B5-90DA6B42E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C4E80C4-2AFB-C744-B199-5DAA50791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C0A841C-1AA7-0EA2-66DC-FB8B3626E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11AD9C-FEF5-B502-FBC0-66562532F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4606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C7C5D-46CC-0C0A-1E07-2C50BAF8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46787CD-8848-4E0E-ACC6-D862B0409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F5F5336-CF91-63B0-8116-4DF8975A9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8D0A319-356E-14B4-F6B2-8A1C8B72D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7704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6075C-E617-FD6A-5AF3-558998C8F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FDFEA9B-8D53-EE65-372B-C7975FBD3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34E7C15-9A1B-1F54-6598-302154D69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4B7035-9704-7D33-97DD-8851DD15F2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66B32-B329-4C89-99BC-70A69DA8EC2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614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vimeo.com/showcase/12422331" TargetMode="External"/><Relationship Id="rId18" Type="http://schemas.openxmlformats.org/officeDocument/2006/relationships/hyperlink" Target="https://www.basket.no/klubbutvikling/veiledning/" TargetMode="External"/><Relationship Id="rId3" Type="http://schemas.openxmlformats.org/officeDocument/2006/relationships/image" Target="../media/image1.svg"/><Relationship Id="rId7" Type="http://schemas.openxmlformats.org/officeDocument/2006/relationships/image" Target="../media/image7.svg"/><Relationship Id="rId12" Type="http://schemas.openxmlformats.org/officeDocument/2006/relationships/hyperlink" Target="https://www.basket.no/landslag/SPU/" TargetMode="External"/><Relationship Id="rId17" Type="http://schemas.openxmlformats.org/officeDocument/2006/relationships/hyperlink" Target="https://www.basket.no/om-nbbf/styret/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basket.ticketco.events/no/nb/e/norge_vs_belgia_prekvalik_em_basketball_2029_menn__kongsberghalle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hyperlink" Target="https://www.basket.no/nyheter/2026/pameldingen-til-u-nm-er-apen/" TargetMode="External"/><Relationship Id="rId5" Type="http://schemas.openxmlformats.org/officeDocument/2006/relationships/image" Target="../media/image2.svg"/><Relationship Id="rId15" Type="http://schemas.openxmlformats.org/officeDocument/2006/relationships/hyperlink" Target="https://basket.ticketco.events/no/nb/e/norge_vs_bosnia_prekvalik_em_basketball_2029_kvinner__haukelandshallen" TargetMode="External"/><Relationship Id="rId10" Type="http://schemas.openxmlformats.org/officeDocument/2006/relationships/hyperlink" Target="https://surveys.enalyzer.com/survey/linkindex?pid=nas7dit8" TargetMode="External"/><Relationship Id="rId19" Type="http://schemas.openxmlformats.org/officeDocument/2006/relationships/image" Target="../media/image5.png"/><Relationship Id="rId4" Type="http://schemas.openxmlformats.org/officeDocument/2006/relationships/image" Target="../media/image9.svg"/><Relationship Id="rId9" Type="http://schemas.openxmlformats.org/officeDocument/2006/relationships/hyperlink" Target="https://surveys.enalyzer.com/?pid=bn8k3fah" TargetMode="External"/><Relationship Id="rId14" Type="http://schemas.openxmlformats.org/officeDocument/2006/relationships/hyperlink" Target="https://www.idrettsforbundet.no/idrettskrets/innlandet/bekind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pn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0" Type="http://schemas.openxmlformats.org/officeDocument/2006/relationships/hyperlink" Target="https://www.idrettsforbundet.no/digital/samrap/artikkel-samordnet-rapportering/viktig-informasjon-om-rapportering-2026/" TargetMode="External"/><Relationship Id="rId4" Type="http://schemas.openxmlformats.org/officeDocument/2006/relationships/image" Target="../media/image9.svg"/><Relationship Id="rId9" Type="http://schemas.openxmlformats.org/officeDocument/2006/relationships/hyperlink" Target="https://teams.microsoft.com/dl/launcher/launcher.html?url=%2F_%23%2Fl%2Fmeetup-join%2F19%3Ameeting_OGI2NDUyMWUtNGY3OS00ZjQ4LWFiMGQtNmFlNjZhMDEyNWU3%40thread.v2%2F0%3Fcontext%3D%257b%2522Tid%2522%253a%25225ca93399-1184-430d-88a8-107721ef7b66%2522%252c%2522Oid%2522%253a%25222fb6e760-653f-43ad-926c-3bb1ee371ba2%2522%257d%26anon%3Dtrue&amp;type=meetup-join&amp;deeplinkId=84f94e60-4366-42e8-819b-55890fedeb40&amp;directDl=true&amp;msLaunch=true&amp;enableMobilePage=true&amp;suppressPrompt=tru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1.pn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9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3.pn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5.pn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svg"/><Relationship Id="rId7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4943" y="-113084"/>
            <a:ext cx="18486428" cy="10425064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456502">
            <a:off x="14859182" y="5143500"/>
            <a:ext cx="2131066" cy="2131066"/>
          </a:xfrm>
          <a:custGeom>
            <a:avLst/>
            <a:gdLst/>
            <a:ahLst/>
            <a:cxnLst/>
            <a:rect l="l" t="t" r="r" b="b"/>
            <a:pathLst>
              <a:path w="2131066" h="2131066">
                <a:moveTo>
                  <a:pt x="0" y="0"/>
                </a:moveTo>
                <a:lnTo>
                  <a:pt x="2131067" y="0"/>
                </a:lnTo>
                <a:lnTo>
                  <a:pt x="2131067" y="2131066"/>
                </a:lnTo>
                <a:lnTo>
                  <a:pt x="0" y="2131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/>
          <p:cNvSpPr/>
          <p:nvPr/>
        </p:nvSpPr>
        <p:spPr>
          <a:xfrm>
            <a:off x="16340738" y="3373302"/>
            <a:ext cx="1947262" cy="2131066"/>
          </a:xfrm>
          <a:custGeom>
            <a:avLst/>
            <a:gdLst/>
            <a:ahLst/>
            <a:cxnLst/>
            <a:rect l="l" t="t" r="r" b="b"/>
            <a:pathLst>
              <a:path w="1947262" h="2131066">
                <a:moveTo>
                  <a:pt x="0" y="0"/>
                </a:moveTo>
                <a:lnTo>
                  <a:pt x="1947262" y="0"/>
                </a:lnTo>
                <a:lnTo>
                  <a:pt x="1947262" y="2131067"/>
                </a:lnTo>
                <a:lnTo>
                  <a:pt x="0" y="2131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/>
          <p:cNvSpPr/>
          <p:nvPr/>
        </p:nvSpPr>
        <p:spPr>
          <a:xfrm rot="-1389883">
            <a:off x="16047714" y="1141010"/>
            <a:ext cx="3534151" cy="1349671"/>
          </a:xfrm>
          <a:custGeom>
            <a:avLst/>
            <a:gdLst/>
            <a:ahLst/>
            <a:cxnLst/>
            <a:rect l="l" t="t" r="r" b="b"/>
            <a:pathLst>
              <a:path w="3534151" h="1349671">
                <a:moveTo>
                  <a:pt x="0" y="0"/>
                </a:moveTo>
                <a:lnTo>
                  <a:pt x="3534151" y="0"/>
                </a:lnTo>
                <a:lnTo>
                  <a:pt x="3534151" y="1349671"/>
                </a:lnTo>
                <a:lnTo>
                  <a:pt x="0" y="13496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8" name="AutoShape 8"/>
          <p:cNvSpPr/>
          <p:nvPr/>
        </p:nvSpPr>
        <p:spPr>
          <a:xfrm>
            <a:off x="16217740" y="2861927"/>
            <a:ext cx="1875557" cy="0"/>
          </a:xfrm>
          <a:prstGeom prst="line">
            <a:avLst/>
          </a:prstGeom>
          <a:ln w="31432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9" name="Freeform 9"/>
          <p:cNvSpPr/>
          <p:nvPr/>
        </p:nvSpPr>
        <p:spPr>
          <a:xfrm rot="-3642062">
            <a:off x="13744378" y="1796394"/>
            <a:ext cx="3472206" cy="2131066"/>
          </a:xfrm>
          <a:custGeom>
            <a:avLst/>
            <a:gdLst/>
            <a:ahLst/>
            <a:cxnLst/>
            <a:rect l="l" t="t" r="r" b="b"/>
            <a:pathLst>
              <a:path w="3472206" h="2131066">
                <a:moveTo>
                  <a:pt x="0" y="0"/>
                </a:moveTo>
                <a:lnTo>
                  <a:pt x="3472206" y="0"/>
                </a:lnTo>
                <a:lnTo>
                  <a:pt x="3472206" y="2131066"/>
                </a:lnTo>
                <a:lnTo>
                  <a:pt x="0" y="2131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/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1" name="Group 11"/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2" name="AutoShape 12"/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8" name="Tittel 17">
            <a:extLst>
              <a:ext uri="{FF2B5EF4-FFF2-40B4-BE49-F238E27FC236}">
                <a16:creationId xmlns:a16="http://schemas.microsoft.com/office/drawing/2014/main" id="{3669E8BF-D78B-C567-3016-EA1C203B2DE3}"/>
              </a:ext>
            </a:extLst>
          </p:cNvPr>
          <p:cNvSpPr txBox="1">
            <a:spLocks/>
          </p:cNvSpPr>
          <p:nvPr/>
        </p:nvSpPr>
        <p:spPr>
          <a:xfrm>
            <a:off x="-10304" y="2934346"/>
            <a:ext cx="18287995" cy="48264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600" dirty="0">
                <a:solidFill>
                  <a:schemeClr val="bg1"/>
                </a:solidFill>
                <a:latin typeface="Amplitude-Regular"/>
                <a:cs typeface="Amplitude-Regular"/>
              </a:rPr>
              <a:t>DIGITAL KLUBBMØTE</a:t>
            </a:r>
          </a:p>
          <a:p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30.SEPTEMBER 2026</a:t>
            </a:r>
          </a:p>
        </p:txBody>
      </p:sp>
      <p:sp>
        <p:nvSpPr>
          <p:cNvPr id="19" name="Plassholder for innhold 18">
            <a:extLst>
              <a:ext uri="{FF2B5EF4-FFF2-40B4-BE49-F238E27FC236}">
                <a16:creationId xmlns:a16="http://schemas.microsoft.com/office/drawing/2014/main" id="{CD32159C-1D5E-350F-ACE7-90E386BE6C25}"/>
              </a:ext>
            </a:extLst>
          </p:cNvPr>
          <p:cNvSpPr txBox="1">
            <a:spLocks/>
          </p:cNvSpPr>
          <p:nvPr/>
        </p:nvSpPr>
        <p:spPr>
          <a:xfrm>
            <a:off x="519065" y="3606405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D3C30437-48BC-5AEC-50F6-8993421D8532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456502">
            <a:off x="15995738" y="292757"/>
            <a:ext cx="1471887" cy="1471887"/>
          </a:xfrm>
          <a:custGeom>
            <a:avLst/>
            <a:gdLst/>
            <a:ahLst/>
            <a:cxnLst/>
            <a:rect l="l" t="t" r="r" b="b"/>
            <a:pathLst>
              <a:path w="1471887" h="1471887">
                <a:moveTo>
                  <a:pt x="0" y="0"/>
                </a:moveTo>
                <a:lnTo>
                  <a:pt x="1471887" y="0"/>
                </a:lnTo>
                <a:lnTo>
                  <a:pt x="1471887" y="1471886"/>
                </a:lnTo>
                <a:lnTo>
                  <a:pt x="0" y="1471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/>
          <p:cNvSpPr/>
          <p:nvPr/>
        </p:nvSpPr>
        <p:spPr>
          <a:xfrm rot="5467112">
            <a:off x="15155439" y="3424906"/>
            <a:ext cx="3152486" cy="538789"/>
          </a:xfrm>
          <a:custGeom>
            <a:avLst/>
            <a:gdLst/>
            <a:ahLst/>
            <a:cxnLst/>
            <a:rect l="l" t="t" r="r" b="b"/>
            <a:pathLst>
              <a:path w="3152486" h="538789">
                <a:moveTo>
                  <a:pt x="0" y="0"/>
                </a:moveTo>
                <a:lnTo>
                  <a:pt x="3152486" y="0"/>
                </a:lnTo>
                <a:lnTo>
                  <a:pt x="3152486" y="538788"/>
                </a:lnTo>
                <a:lnTo>
                  <a:pt x="0" y="5387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/>
          <p:cNvSpPr/>
          <p:nvPr/>
        </p:nvSpPr>
        <p:spPr>
          <a:xfrm rot="1456502">
            <a:off x="15899764" y="5623957"/>
            <a:ext cx="1471887" cy="1471887"/>
          </a:xfrm>
          <a:custGeom>
            <a:avLst/>
            <a:gdLst/>
            <a:ahLst/>
            <a:cxnLst/>
            <a:rect l="l" t="t" r="r" b="b"/>
            <a:pathLst>
              <a:path w="1471887" h="1471887">
                <a:moveTo>
                  <a:pt x="0" y="0"/>
                </a:moveTo>
                <a:lnTo>
                  <a:pt x="1471887" y="0"/>
                </a:lnTo>
                <a:lnTo>
                  <a:pt x="1471887" y="1471886"/>
                </a:lnTo>
                <a:lnTo>
                  <a:pt x="0" y="1471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8" name="Freeform 8"/>
          <p:cNvSpPr/>
          <p:nvPr/>
        </p:nvSpPr>
        <p:spPr>
          <a:xfrm>
            <a:off x="16052821" y="1360893"/>
            <a:ext cx="582886" cy="637906"/>
          </a:xfrm>
          <a:custGeom>
            <a:avLst/>
            <a:gdLst/>
            <a:ahLst/>
            <a:cxnLst/>
            <a:rect l="l" t="t" r="r" b="b"/>
            <a:pathLst>
              <a:path w="582886" h="637906">
                <a:moveTo>
                  <a:pt x="0" y="0"/>
                </a:moveTo>
                <a:lnTo>
                  <a:pt x="582887" y="0"/>
                </a:lnTo>
                <a:lnTo>
                  <a:pt x="582887" y="637905"/>
                </a:lnTo>
                <a:lnTo>
                  <a:pt x="0" y="637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0" name="Group 10"/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1" name="AutoShape 11"/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7" name="Tittel 17">
            <a:extLst>
              <a:ext uri="{FF2B5EF4-FFF2-40B4-BE49-F238E27FC236}">
                <a16:creationId xmlns:a16="http://schemas.microsoft.com/office/drawing/2014/main" id="{2CB2046B-4F06-763D-3B15-9F3205DB9E95}"/>
              </a:ext>
            </a:extLst>
          </p:cNvPr>
          <p:cNvSpPr txBox="1">
            <a:spLocks/>
          </p:cNvSpPr>
          <p:nvPr/>
        </p:nvSpPr>
        <p:spPr>
          <a:xfrm>
            <a:off x="2994234" y="579681"/>
            <a:ext cx="1346002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Påminnelser og Viktig Informasjon</a:t>
            </a:r>
          </a:p>
        </p:txBody>
      </p:sp>
      <p:sp>
        <p:nvSpPr>
          <p:cNvPr id="18" name="Plassholder for innhold 18">
            <a:extLst>
              <a:ext uri="{FF2B5EF4-FFF2-40B4-BE49-F238E27FC236}">
                <a16:creationId xmlns:a16="http://schemas.microsoft.com/office/drawing/2014/main" id="{55F7541A-E935-EBEA-DE35-5FED7D48CC1E}"/>
              </a:ext>
            </a:extLst>
          </p:cNvPr>
          <p:cNvSpPr txBox="1">
            <a:spLocks/>
          </p:cNvSpPr>
          <p:nvPr/>
        </p:nvSpPr>
        <p:spPr>
          <a:xfrm>
            <a:off x="678860" y="1886870"/>
            <a:ext cx="17265895" cy="706193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Aktive undersøkelser: 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Anleggsundersøkelse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</a:rPr>
              <a:t> 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&amp;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</a:rPr>
              <a:t> 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Basketbarometeret</a:t>
            </a: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  <a:p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UNM – påmelding</a:t>
            </a:r>
            <a:endParaRPr lang="nb-NO" dirty="0">
              <a:solidFill>
                <a:srgbClr val="00B0F0"/>
              </a:solidFill>
              <a:latin typeface="Amplitude-Regular"/>
              <a:cs typeface="Amplitude-Regular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Frist: 8.Oktober</a:t>
            </a:r>
          </a:p>
          <a:p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SPU aktivitet</a:t>
            </a:r>
            <a:endParaRPr lang="nb-NO" dirty="0">
              <a:solidFill>
                <a:srgbClr val="00B0F0"/>
              </a:solidFill>
              <a:latin typeface="Amplitude-Regular"/>
              <a:cs typeface="Amplitude-Regular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Region Øst, Vest og Vest (Agder) – 02. - 03. Oktober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Region Midt og Vest (Rogaland) – 10. - 11. Oktober</a:t>
            </a:r>
          </a:p>
          <a:p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Se Baskethelgen på 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</a:rPr>
              <a:t> </a:t>
            </a: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  <a:p>
            <a:pPr lvl="1">
              <a:buFont typeface="Courier New" pitchFamily="34" charset="0"/>
              <a:buChar char="o"/>
            </a:pP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#BeKind</a:t>
            </a:r>
            <a:endParaRPr lang="nb-NO" dirty="0">
              <a:solidFill>
                <a:srgbClr val="00B0F0"/>
              </a:solidFill>
              <a:latin typeface="Amplitude-Regular"/>
              <a:cs typeface="Amplitude-Regular"/>
            </a:endParaRPr>
          </a:p>
          <a:p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Senior landslagene har kamper i November!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Kvinnelandslaget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: Bortekamp vs. Kypros (14.11) &amp; Hjemmekamp vs. Bosnia-Hercegovina (17.11)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Herrelandslaget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: Hjemmekamp vs. Belgia (25.11)</a:t>
            </a:r>
          </a:p>
          <a:p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Styreprotokoller</a:t>
            </a:r>
            <a:endParaRPr lang="nb-NO" dirty="0">
              <a:solidFill>
                <a:srgbClr val="00B0F0"/>
              </a:solidFill>
              <a:latin typeface="Amplitude-Regular"/>
              <a:cs typeface="Amplitude-Regular"/>
            </a:endParaRPr>
          </a:p>
          <a:p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Klubbveiledning</a:t>
            </a:r>
            <a:endParaRPr lang="nb-NO" dirty="0">
              <a:solidFill>
                <a:srgbClr val="00B0F0"/>
              </a:solidFill>
              <a:latin typeface="Amplitude-Regular"/>
              <a:cs typeface="Amplitude-Regular"/>
            </a:endParaRPr>
          </a:p>
          <a:p>
            <a:pPr marL="57150" indent="0">
              <a:buNone/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4A03185C-C600-1EBE-7F9C-0EFF835E918D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936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1456502">
            <a:off x="16002822" y="2255467"/>
            <a:ext cx="1265771" cy="1265771"/>
          </a:xfrm>
          <a:custGeom>
            <a:avLst/>
            <a:gdLst/>
            <a:ahLst/>
            <a:cxnLst/>
            <a:rect l="l" t="t" r="r" b="b"/>
            <a:pathLst>
              <a:path w="1265771" h="1265771">
                <a:moveTo>
                  <a:pt x="0" y="0"/>
                </a:moveTo>
                <a:lnTo>
                  <a:pt x="1265771" y="0"/>
                </a:lnTo>
                <a:lnTo>
                  <a:pt x="1265771" y="1265770"/>
                </a:lnTo>
                <a:lnTo>
                  <a:pt x="0" y="1265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/>
          <p:cNvSpPr/>
          <p:nvPr/>
        </p:nvSpPr>
        <p:spPr>
          <a:xfrm rot="-5400000">
            <a:off x="15424833" y="5176156"/>
            <a:ext cx="3152486" cy="538789"/>
          </a:xfrm>
          <a:custGeom>
            <a:avLst/>
            <a:gdLst/>
            <a:ahLst/>
            <a:cxnLst/>
            <a:rect l="l" t="t" r="r" b="b"/>
            <a:pathLst>
              <a:path w="3152486" h="538789">
                <a:moveTo>
                  <a:pt x="0" y="0"/>
                </a:moveTo>
                <a:lnTo>
                  <a:pt x="3152486" y="0"/>
                </a:lnTo>
                <a:lnTo>
                  <a:pt x="3152486" y="538789"/>
                </a:lnTo>
                <a:lnTo>
                  <a:pt x="0" y="538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/>
          <p:cNvSpPr/>
          <p:nvPr/>
        </p:nvSpPr>
        <p:spPr>
          <a:xfrm rot="1456502">
            <a:off x="16873196" y="7541781"/>
            <a:ext cx="1471887" cy="1471887"/>
          </a:xfrm>
          <a:custGeom>
            <a:avLst/>
            <a:gdLst/>
            <a:ahLst/>
            <a:cxnLst/>
            <a:rect l="l" t="t" r="r" b="b"/>
            <a:pathLst>
              <a:path w="1471887" h="1471887">
                <a:moveTo>
                  <a:pt x="0" y="0"/>
                </a:moveTo>
                <a:lnTo>
                  <a:pt x="1471887" y="0"/>
                </a:lnTo>
                <a:lnTo>
                  <a:pt x="1471887" y="1471887"/>
                </a:lnTo>
                <a:lnTo>
                  <a:pt x="0" y="1471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8" name="Freeform 8"/>
          <p:cNvSpPr/>
          <p:nvPr/>
        </p:nvSpPr>
        <p:spPr>
          <a:xfrm>
            <a:off x="16635708" y="7357320"/>
            <a:ext cx="582886" cy="637906"/>
          </a:xfrm>
          <a:custGeom>
            <a:avLst/>
            <a:gdLst/>
            <a:ahLst/>
            <a:cxnLst/>
            <a:rect l="l" t="t" r="r" b="b"/>
            <a:pathLst>
              <a:path w="582886" h="637906">
                <a:moveTo>
                  <a:pt x="0" y="0"/>
                </a:moveTo>
                <a:lnTo>
                  <a:pt x="582886" y="0"/>
                </a:lnTo>
                <a:lnTo>
                  <a:pt x="582886" y="637906"/>
                </a:lnTo>
                <a:lnTo>
                  <a:pt x="0" y="637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9" name="Group 9"/>
          <p:cNvGrpSpPr/>
          <p:nvPr/>
        </p:nvGrpSpPr>
        <p:grpSpPr>
          <a:xfrm>
            <a:off x="17218594" y="1589068"/>
            <a:ext cx="2093471" cy="924333"/>
            <a:chOff x="0" y="0"/>
            <a:chExt cx="2791295" cy="1232444"/>
          </a:xfrm>
        </p:grpSpPr>
        <p:sp>
          <p:nvSpPr>
            <p:cNvPr id="10" name="Freeform 10"/>
            <p:cNvSpPr/>
            <p:nvPr/>
          </p:nvSpPr>
          <p:spPr>
            <a:xfrm rot="-277038" flipV="1">
              <a:off x="82033" y="105913"/>
              <a:ext cx="2672518" cy="1020619"/>
            </a:xfrm>
            <a:custGeom>
              <a:avLst/>
              <a:gdLst/>
              <a:ahLst/>
              <a:cxnLst/>
              <a:rect l="l" t="t" r="r" b="b"/>
              <a:pathLst>
                <a:path w="2672518" h="1020619">
                  <a:moveTo>
                    <a:pt x="0" y="1020618"/>
                  </a:moveTo>
                  <a:lnTo>
                    <a:pt x="2672519" y="1020618"/>
                  </a:lnTo>
                  <a:lnTo>
                    <a:pt x="2672519" y="0"/>
                  </a:lnTo>
                  <a:lnTo>
                    <a:pt x="0" y="0"/>
                  </a:lnTo>
                  <a:lnTo>
                    <a:pt x="0" y="1020618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r="-1177" b="-96053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124741"/>
              <a:ext cx="1418293" cy="0"/>
            </a:xfrm>
            <a:prstGeom prst="line">
              <a:avLst/>
            </a:prstGeom>
            <a:ln w="237692" cap="flat">
              <a:solidFill>
                <a:srgbClr val="8F8C87">
                  <a:alpha val="19608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" name="Freeform 12"/>
          <p:cNvSpPr/>
          <p:nvPr/>
        </p:nvSpPr>
        <p:spPr>
          <a:xfrm rot="-339271">
            <a:off x="16097788" y="745047"/>
            <a:ext cx="1658726" cy="1227457"/>
          </a:xfrm>
          <a:custGeom>
            <a:avLst/>
            <a:gdLst/>
            <a:ahLst/>
            <a:cxnLst/>
            <a:rect l="l" t="t" r="r" b="b"/>
            <a:pathLst>
              <a:path w="1658726" h="1227457">
                <a:moveTo>
                  <a:pt x="0" y="0"/>
                </a:moveTo>
                <a:lnTo>
                  <a:pt x="1658726" y="0"/>
                </a:lnTo>
                <a:lnTo>
                  <a:pt x="1658726" y="1227457"/>
                </a:lnTo>
                <a:lnTo>
                  <a:pt x="0" y="1227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4" name="Group 14"/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5" name="AutoShape 15"/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68184" y="210794"/>
              <a:ext cx="1683197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21" name="Tittel 17">
            <a:extLst>
              <a:ext uri="{FF2B5EF4-FFF2-40B4-BE49-F238E27FC236}">
                <a16:creationId xmlns:a16="http://schemas.microsoft.com/office/drawing/2014/main" id="{BDC339F8-F00D-EDB6-A87B-1FF0F679840C}"/>
              </a:ext>
            </a:extLst>
          </p:cNvPr>
          <p:cNvSpPr txBox="1">
            <a:spLocks/>
          </p:cNvSpPr>
          <p:nvPr/>
        </p:nvSpPr>
        <p:spPr>
          <a:xfrm>
            <a:off x="3546686" y="215775"/>
            <a:ext cx="1094137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Samordnet Rapportering</a:t>
            </a:r>
          </a:p>
        </p:txBody>
      </p:sp>
      <p:sp>
        <p:nvSpPr>
          <p:cNvPr id="22" name="Plassholder for innhold 18">
            <a:extLst>
              <a:ext uri="{FF2B5EF4-FFF2-40B4-BE49-F238E27FC236}">
                <a16:creationId xmlns:a16="http://schemas.microsoft.com/office/drawing/2014/main" id="{AE755E1E-0FFB-0397-2926-B63116EF8B03}"/>
              </a:ext>
            </a:extLst>
          </p:cNvPr>
          <p:cNvSpPr txBox="1">
            <a:spLocks/>
          </p:cNvSpPr>
          <p:nvPr/>
        </p:nvSpPr>
        <p:spPr>
          <a:xfrm>
            <a:off x="781706" y="1417859"/>
            <a:ext cx="10579295" cy="673087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«Medlems- og aktivitetstall for medlemsåret 2026 må følges opp. Uttrekk av disse tallene for fordeling av penger mv. skjer 31. desember»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Alle må registreres i godkjent medlemssystem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Klubbadmin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og Idrettens medlemssystem (IMS)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Spond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Club,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Rubic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Medlem,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Styreweb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,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Hoopit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, Idretten Online (Bloc),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Matchi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, Medlemsnett,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Klarboks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Fremdeles en rapportering i April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Felles 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for alle klubber 6.Oktober (19:00-20:00)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Les mer om oppdateringene på </a:t>
            </a:r>
            <a:r>
              <a:rPr lang="nb-NO" dirty="0">
                <a:solidFill>
                  <a:srgbClr val="00B0F0"/>
                </a:solidFill>
                <a:latin typeface="Amplitude-Regular"/>
                <a:cs typeface="Amplitude-Regular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NIF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sine sider</a:t>
            </a:r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4F79EBAE-2797-CAAB-CF0A-5B3EAFE7B51E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2F6F48B8-6F63-9259-49FC-29CC2008695D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C3F2AB69-9FC0-365F-A154-A446216B8B9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32987" b="8861"/>
          <a:stretch>
            <a:fillRect/>
          </a:stretch>
        </p:blipFill>
        <p:spPr>
          <a:xfrm>
            <a:off x="11282908" y="2389951"/>
            <a:ext cx="6808012" cy="52389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BF315-6AEF-DB71-614D-DCBBA94EF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2EBE0DC-844E-175C-B773-0FB6501D0905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58CAF8B-F437-86A2-C021-BB702A04CAC5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361326E-CF4B-01D3-7456-D13BC3087913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497B3802-91B5-16ED-9E37-6FBB487A93C3}"/>
              </a:ext>
            </a:extLst>
          </p:cNvPr>
          <p:cNvSpPr/>
          <p:nvPr/>
        </p:nvSpPr>
        <p:spPr>
          <a:xfrm rot="1456502">
            <a:off x="16002822" y="2255467"/>
            <a:ext cx="1265771" cy="1265771"/>
          </a:xfrm>
          <a:custGeom>
            <a:avLst/>
            <a:gdLst/>
            <a:ahLst/>
            <a:cxnLst/>
            <a:rect l="l" t="t" r="r" b="b"/>
            <a:pathLst>
              <a:path w="1265771" h="1265771">
                <a:moveTo>
                  <a:pt x="0" y="0"/>
                </a:moveTo>
                <a:lnTo>
                  <a:pt x="1265771" y="0"/>
                </a:lnTo>
                <a:lnTo>
                  <a:pt x="1265771" y="1265770"/>
                </a:lnTo>
                <a:lnTo>
                  <a:pt x="0" y="1265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0081921-C145-5781-1D5E-46978B8BA350}"/>
              </a:ext>
            </a:extLst>
          </p:cNvPr>
          <p:cNvSpPr/>
          <p:nvPr/>
        </p:nvSpPr>
        <p:spPr>
          <a:xfrm rot="-5400000">
            <a:off x="15424833" y="5176156"/>
            <a:ext cx="3152486" cy="538789"/>
          </a:xfrm>
          <a:custGeom>
            <a:avLst/>
            <a:gdLst/>
            <a:ahLst/>
            <a:cxnLst/>
            <a:rect l="l" t="t" r="r" b="b"/>
            <a:pathLst>
              <a:path w="3152486" h="538789">
                <a:moveTo>
                  <a:pt x="0" y="0"/>
                </a:moveTo>
                <a:lnTo>
                  <a:pt x="3152486" y="0"/>
                </a:lnTo>
                <a:lnTo>
                  <a:pt x="3152486" y="538789"/>
                </a:lnTo>
                <a:lnTo>
                  <a:pt x="0" y="538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D805930-3BC9-13CD-187C-5950D89DF52C}"/>
              </a:ext>
            </a:extLst>
          </p:cNvPr>
          <p:cNvSpPr/>
          <p:nvPr/>
        </p:nvSpPr>
        <p:spPr>
          <a:xfrm rot="1456502">
            <a:off x="16873196" y="7541781"/>
            <a:ext cx="1471887" cy="1471887"/>
          </a:xfrm>
          <a:custGeom>
            <a:avLst/>
            <a:gdLst/>
            <a:ahLst/>
            <a:cxnLst/>
            <a:rect l="l" t="t" r="r" b="b"/>
            <a:pathLst>
              <a:path w="1471887" h="1471887">
                <a:moveTo>
                  <a:pt x="0" y="0"/>
                </a:moveTo>
                <a:lnTo>
                  <a:pt x="1471887" y="0"/>
                </a:lnTo>
                <a:lnTo>
                  <a:pt x="1471887" y="1471887"/>
                </a:lnTo>
                <a:lnTo>
                  <a:pt x="0" y="1471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7EF6E80-7926-EA69-C818-5EEFF6B45A16}"/>
              </a:ext>
            </a:extLst>
          </p:cNvPr>
          <p:cNvSpPr/>
          <p:nvPr/>
        </p:nvSpPr>
        <p:spPr>
          <a:xfrm>
            <a:off x="16635708" y="7357320"/>
            <a:ext cx="582886" cy="637906"/>
          </a:xfrm>
          <a:custGeom>
            <a:avLst/>
            <a:gdLst/>
            <a:ahLst/>
            <a:cxnLst/>
            <a:rect l="l" t="t" r="r" b="b"/>
            <a:pathLst>
              <a:path w="582886" h="637906">
                <a:moveTo>
                  <a:pt x="0" y="0"/>
                </a:moveTo>
                <a:lnTo>
                  <a:pt x="582886" y="0"/>
                </a:lnTo>
                <a:lnTo>
                  <a:pt x="582886" y="637906"/>
                </a:lnTo>
                <a:lnTo>
                  <a:pt x="0" y="637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6D9861A6-0326-57FC-2F41-D8A0AA2DA5F5}"/>
              </a:ext>
            </a:extLst>
          </p:cNvPr>
          <p:cNvGrpSpPr/>
          <p:nvPr/>
        </p:nvGrpSpPr>
        <p:grpSpPr>
          <a:xfrm>
            <a:off x="17218594" y="1589068"/>
            <a:ext cx="2093471" cy="924333"/>
            <a:chOff x="0" y="0"/>
            <a:chExt cx="2791295" cy="123244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4B2363F-12A2-616F-35F6-0A0005DF1AB0}"/>
                </a:ext>
              </a:extLst>
            </p:cNvPr>
            <p:cNvSpPr/>
            <p:nvPr/>
          </p:nvSpPr>
          <p:spPr>
            <a:xfrm rot="-277038" flipV="1">
              <a:off x="82033" y="105913"/>
              <a:ext cx="2672518" cy="1020619"/>
            </a:xfrm>
            <a:custGeom>
              <a:avLst/>
              <a:gdLst/>
              <a:ahLst/>
              <a:cxnLst/>
              <a:rect l="l" t="t" r="r" b="b"/>
              <a:pathLst>
                <a:path w="2672518" h="1020619">
                  <a:moveTo>
                    <a:pt x="0" y="1020618"/>
                  </a:moveTo>
                  <a:lnTo>
                    <a:pt x="2672519" y="1020618"/>
                  </a:lnTo>
                  <a:lnTo>
                    <a:pt x="2672519" y="0"/>
                  </a:lnTo>
                  <a:lnTo>
                    <a:pt x="0" y="0"/>
                  </a:lnTo>
                  <a:lnTo>
                    <a:pt x="0" y="1020618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r="-1177" b="-96053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5550D1F9-F028-297C-AC29-87CA8599853F}"/>
                </a:ext>
              </a:extLst>
            </p:cNvPr>
            <p:cNvSpPr/>
            <p:nvPr/>
          </p:nvSpPr>
          <p:spPr>
            <a:xfrm>
              <a:off x="0" y="124741"/>
              <a:ext cx="1418293" cy="0"/>
            </a:xfrm>
            <a:prstGeom prst="line">
              <a:avLst/>
            </a:prstGeom>
            <a:ln w="237692" cap="flat">
              <a:solidFill>
                <a:srgbClr val="8F8C87">
                  <a:alpha val="19608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D92A6EC2-40F5-50E7-40AE-EB4BAB031108}"/>
              </a:ext>
            </a:extLst>
          </p:cNvPr>
          <p:cNvSpPr/>
          <p:nvPr/>
        </p:nvSpPr>
        <p:spPr>
          <a:xfrm rot="-339271">
            <a:off x="16097788" y="745047"/>
            <a:ext cx="1658726" cy="1227457"/>
          </a:xfrm>
          <a:custGeom>
            <a:avLst/>
            <a:gdLst/>
            <a:ahLst/>
            <a:cxnLst/>
            <a:rect l="l" t="t" r="r" b="b"/>
            <a:pathLst>
              <a:path w="1658726" h="1227457">
                <a:moveTo>
                  <a:pt x="0" y="0"/>
                </a:moveTo>
                <a:lnTo>
                  <a:pt x="1658726" y="0"/>
                </a:lnTo>
                <a:lnTo>
                  <a:pt x="1658726" y="1227457"/>
                </a:lnTo>
                <a:lnTo>
                  <a:pt x="0" y="1227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E54FA0DA-4A6F-BFBC-8146-AF117CD6AE48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5" name="AutoShape 15">
              <a:extLst>
                <a:ext uri="{FF2B5EF4-FFF2-40B4-BE49-F238E27FC236}">
                  <a16:creationId xmlns:a16="http://schemas.microsoft.com/office/drawing/2014/main" id="{F15FE769-E6C6-D05A-D9DF-C931CE0CE243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51DAD44-1589-B15D-419F-332869C4ABE9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113A061-0B70-E24D-A019-4CC195E85074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A7F68A10-E1F6-8143-3A1C-5EA1D726EF65}"/>
                </a:ext>
              </a:extLst>
            </p:cNvPr>
            <p:cNvSpPr txBox="1"/>
            <p:nvPr/>
          </p:nvSpPr>
          <p:spPr>
            <a:xfrm>
              <a:off x="4568184" y="210794"/>
              <a:ext cx="1683197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68D2AFC9-BC59-F137-7E37-CD654E897BF1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21" name="Tittel 17">
            <a:extLst>
              <a:ext uri="{FF2B5EF4-FFF2-40B4-BE49-F238E27FC236}">
                <a16:creationId xmlns:a16="http://schemas.microsoft.com/office/drawing/2014/main" id="{8D7F1C8A-8F92-3BA5-C046-533CEF46FF22}"/>
              </a:ext>
            </a:extLst>
          </p:cNvPr>
          <p:cNvSpPr txBox="1">
            <a:spLocks/>
          </p:cNvSpPr>
          <p:nvPr/>
        </p:nvSpPr>
        <p:spPr>
          <a:xfrm>
            <a:off x="3546686" y="215775"/>
            <a:ext cx="1094137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Samordnet Rapportering</a:t>
            </a:r>
          </a:p>
        </p:txBody>
      </p:sp>
      <p:sp>
        <p:nvSpPr>
          <p:cNvPr id="22" name="Plassholder for innhold 18">
            <a:extLst>
              <a:ext uri="{FF2B5EF4-FFF2-40B4-BE49-F238E27FC236}">
                <a16:creationId xmlns:a16="http://schemas.microsoft.com/office/drawing/2014/main" id="{C6BA1C14-60B3-5D34-F8C1-7B00AB3BEBEC}"/>
              </a:ext>
            </a:extLst>
          </p:cNvPr>
          <p:cNvSpPr txBox="1">
            <a:spLocks/>
          </p:cNvSpPr>
          <p:nvPr/>
        </p:nvSpPr>
        <p:spPr>
          <a:xfrm>
            <a:off x="914398" y="1831132"/>
            <a:ext cx="16798554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69CA723A-2BF3-AE0D-19C3-A15BB3B291CC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46F6E76D-562F-F369-E1DB-20F3443237BD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C6B26BED-ACFB-2661-B32A-A98B6BC417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931" y="1633093"/>
            <a:ext cx="14307971" cy="718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/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/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/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/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/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/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/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805A06F2-78A6-9A37-11C6-8158FD8112BF}"/>
              </a:ext>
            </a:extLst>
          </p:cNvPr>
          <p:cNvSpPr txBox="1">
            <a:spLocks/>
          </p:cNvSpPr>
          <p:nvPr/>
        </p:nvSpPr>
        <p:spPr>
          <a:xfrm>
            <a:off x="3701439" y="294017"/>
            <a:ext cx="11124666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Workshop – Kurs og utdanning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12ADB3CF-29E6-8CA1-D4DB-BDC648B2C478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Hvilke kurs har vi og hvilke er det behov for?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Gjennomfører dere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sekreteriatskurs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i klubben? 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Hva må et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sekreteriatskurs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 inneholde?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Hvordan kan NBBF støtte klubber til å holde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sekreteriatskurs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Hvordan kan vi få flere til å gjennomføre kurs?</a:t>
            </a:r>
          </a:p>
          <a:p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Legg inn i </a:t>
            </a:r>
            <a:r>
              <a:rPr lang="nb-NO" dirty="0" err="1">
                <a:solidFill>
                  <a:schemeClr val="bg1"/>
                </a:solidFill>
                <a:latin typeface="Amplitude-Regular"/>
                <a:cs typeface="Amplitude-Regular"/>
              </a:rPr>
              <a:t>Menti</a:t>
            </a:r>
            <a:r>
              <a:rPr lang="nb-NO" dirty="0">
                <a:solidFill>
                  <a:schemeClr val="bg1"/>
                </a:solidFill>
                <a:latin typeface="Amplitude-Regular"/>
                <a:cs typeface="Amplitude-Regular"/>
              </a:rPr>
              <a:t>!</a:t>
            </a: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3DE79AAD-C90C-4FCF-CF6E-7A6C4FF83F3C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31D40B55-BCE5-671B-5784-4FDCF4CA039B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0F2B8-C808-D41B-1AD3-B6AB8F278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544F524-BA14-3D8B-4379-EECB1C3D530B}"/>
              </a:ext>
            </a:extLst>
          </p:cNvPr>
          <p:cNvGrpSpPr/>
          <p:nvPr/>
        </p:nvGrpSpPr>
        <p:grpSpPr>
          <a:xfrm>
            <a:off x="10122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BDBB5D-31EA-8149-4647-EBBAB8DE1007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73352C6-903E-34CD-D952-555C807A71B5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88057E2-EB12-14CC-8403-12F7A81C742B}"/>
              </a:ext>
            </a:extLst>
          </p:cNvPr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4067FFF-288E-76C9-30E2-322CF24F4AE9}"/>
              </a:ext>
            </a:extLst>
          </p:cNvPr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70334473-C299-F9A2-5A81-D3FC6C27462A}"/>
              </a:ext>
            </a:extLst>
          </p:cNvPr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F6F4889-488A-FE92-8FD2-59CCB5544C41}"/>
              </a:ext>
            </a:extLst>
          </p:cNvPr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1431FCB-6BE6-CA7A-6233-02A204707DAE}"/>
              </a:ext>
            </a:extLst>
          </p:cNvPr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F13557E-43B7-32AE-C066-E28EC82B7438}"/>
              </a:ext>
            </a:extLst>
          </p:cNvPr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6828CC6-4E3B-9664-CB4C-787AD5C76EA4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4C1EDE7E-60F7-0FF9-D0B4-C490986BBFD1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5638D7D-1C65-5065-DCFE-B59BFA6765DB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CC45AEE-73AE-113A-DDEC-EA2EFCC0D4C2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50E8B0BF-3724-4AB5-344E-B0A403A95038}"/>
                </a:ext>
              </a:extLst>
            </p:cNvPr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DB44008-6B28-E84F-A008-96C198A817DC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E044D09A-55B6-2D0B-1EC0-74A2CB500B12}"/>
              </a:ext>
            </a:extLst>
          </p:cNvPr>
          <p:cNvSpPr txBox="1">
            <a:spLocks/>
          </p:cNvSpPr>
          <p:nvPr/>
        </p:nvSpPr>
        <p:spPr>
          <a:xfrm>
            <a:off x="2159224" y="294017"/>
            <a:ext cx="1591550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Mentimeter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: Hvordan kan NBBF støtte klubber til å holde </a:t>
            </a:r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sekreteriatskurs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?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C92028EA-48CE-8EE4-BE52-DBC474CF848D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A6DE36FF-8455-E8D1-F03A-926AD11AFDA9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ECB0019C-DDAF-FAE3-7F78-270EB2279887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8E7F872F-6552-363B-8B44-235456516E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6938" y="2135534"/>
            <a:ext cx="13798713" cy="480516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BC60BA6F-ADDC-3CAF-51E2-35137A1B9B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2318" b="18737"/>
          <a:stretch>
            <a:fillRect/>
          </a:stretch>
        </p:blipFill>
        <p:spPr>
          <a:xfrm>
            <a:off x="2188043" y="7101924"/>
            <a:ext cx="14016501" cy="14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4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CEDE4-435A-166A-31AF-B7F0864D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1554F3-458B-9117-050D-4E810EE01991}"/>
              </a:ext>
            </a:extLst>
          </p:cNvPr>
          <p:cNvGrpSpPr/>
          <p:nvPr/>
        </p:nvGrpSpPr>
        <p:grpSpPr>
          <a:xfrm>
            <a:off x="10122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07E740-B248-855D-8478-6E8A96C88B6E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F09AED2-FFF0-A12A-2501-0D8B315371DF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256E8F9-C081-8299-0B4D-292429A32751}"/>
              </a:ext>
            </a:extLst>
          </p:cNvPr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B34B37F-FD9F-5D84-A36F-609A229F9DA9}"/>
              </a:ext>
            </a:extLst>
          </p:cNvPr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C7724D8-EE8B-C087-C3A7-C3E10563DE02}"/>
              </a:ext>
            </a:extLst>
          </p:cNvPr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5EBC551-8A43-6FBE-9ECC-17B95C724F6E}"/>
              </a:ext>
            </a:extLst>
          </p:cNvPr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92E2581-5068-5BDD-B4E2-0F037F33655C}"/>
              </a:ext>
            </a:extLst>
          </p:cNvPr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F06998D-F87E-40B3-CFE8-CCE594396FA2}"/>
              </a:ext>
            </a:extLst>
          </p:cNvPr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1CC0590-4047-B375-8EDD-F69CB83DF7AF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A443997B-32A2-0B29-D7F7-0FE2C790DEFE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69170CF-2B9B-26BF-5852-8EE24619229B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6DE2F06-9B1E-127E-0600-1481F8BFA3D0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36AB6D6E-EFF2-7132-4F3C-129C20CFE928}"/>
                </a:ext>
              </a:extLst>
            </p:cNvPr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6607FA60-93FD-998C-AA56-A1FE37008E9C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D72A4CC2-29D8-9A37-B144-DBD1878C4603}"/>
              </a:ext>
            </a:extLst>
          </p:cNvPr>
          <p:cNvSpPr txBox="1">
            <a:spLocks/>
          </p:cNvSpPr>
          <p:nvPr/>
        </p:nvSpPr>
        <p:spPr>
          <a:xfrm>
            <a:off x="2159224" y="294017"/>
            <a:ext cx="1591550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Mentimeter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: Hvordan kan NBBF støtte klubber til å holde </a:t>
            </a:r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sekreteriatskurs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?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C25375D6-EC37-D60A-E9E3-B5F2CCEBC832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2952EF2D-079A-3AB3-2C11-DF8C7EFC55E7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23532261-E416-F433-6C26-008B647836A5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70351740-3240-718E-3E89-CD673A58E3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87" y="2565701"/>
            <a:ext cx="15710865" cy="562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08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EEDC-26BC-C551-520A-4FAAD7C97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FABD43-E2E5-9A06-2C27-3AD2E8DD4F97}"/>
              </a:ext>
            </a:extLst>
          </p:cNvPr>
          <p:cNvGrpSpPr/>
          <p:nvPr/>
        </p:nvGrpSpPr>
        <p:grpSpPr>
          <a:xfrm>
            <a:off x="10122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5A21BF-2ABA-4E08-0E4A-E38730222325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9E181FC-A822-4040-4CC8-AF129BE3DC60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902BE3E-6598-60DC-C51C-5EE70BF33AFA}"/>
              </a:ext>
            </a:extLst>
          </p:cNvPr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5984944-4F85-580A-6191-644463107EB5}"/>
              </a:ext>
            </a:extLst>
          </p:cNvPr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9E1398BA-C0EB-FBD3-9E7F-DE9657A150D2}"/>
              </a:ext>
            </a:extLst>
          </p:cNvPr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EB70542-3330-748D-69AC-682FC0F577B9}"/>
              </a:ext>
            </a:extLst>
          </p:cNvPr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8867C1F-13B8-FC7A-23BD-9ABF20356E9C}"/>
              </a:ext>
            </a:extLst>
          </p:cNvPr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F1BB865-85CB-2412-0DC3-3FA27767A17E}"/>
              </a:ext>
            </a:extLst>
          </p:cNvPr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A60573E-D930-31B3-E7AA-E9F784C582D0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48C18AD4-6153-31C6-E2AD-D420C33D0EAB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5E55917-F8D6-BA4A-0C32-852BD0A27B70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4A1F590-2135-D6C2-AC06-A1BF4AFF1939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5A35BBE3-6084-D106-E103-722E8F135D4C}"/>
                </a:ext>
              </a:extLst>
            </p:cNvPr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3CA6ABE7-4C3E-8AF0-9193-469585F425E8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30963A34-5535-3C93-79C2-B822FD83E73D}"/>
              </a:ext>
            </a:extLst>
          </p:cNvPr>
          <p:cNvSpPr txBox="1">
            <a:spLocks/>
          </p:cNvSpPr>
          <p:nvPr/>
        </p:nvSpPr>
        <p:spPr>
          <a:xfrm>
            <a:off x="2159224" y="294017"/>
            <a:ext cx="1591550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Mentimeter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: Hvordan kan vi få flere til å gjennomføre kurs?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04D313FE-F092-8B95-0090-EEA244E5B096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F6D35CF5-939E-37E3-26EB-25E13E1196BC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63706642-70AB-F5C2-2F36-28ECD33D2DEC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2A5061B6-2A0A-8A96-1F79-340C18BA2F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34" y="2558550"/>
            <a:ext cx="15915508" cy="601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57F5D-72CA-113A-AD26-1D5B4764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6BA7317-7E0F-9325-2C88-7E1E37541ACC}"/>
              </a:ext>
            </a:extLst>
          </p:cNvPr>
          <p:cNvGrpSpPr/>
          <p:nvPr/>
        </p:nvGrpSpPr>
        <p:grpSpPr>
          <a:xfrm>
            <a:off x="10122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E13F95-DD66-1382-91D7-8FFC9A708370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17F0122-8F4D-015A-E40A-3A18B8C9E5F9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C7F70A6-17CC-B0B1-E9EE-78158C64F200}"/>
              </a:ext>
            </a:extLst>
          </p:cNvPr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699D6BF-A018-7DD9-F31C-97B885056F21}"/>
              </a:ext>
            </a:extLst>
          </p:cNvPr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63508F79-9BAC-8703-C76C-2AA315EF875C}"/>
              </a:ext>
            </a:extLst>
          </p:cNvPr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3633E01-1C34-0E6F-C49C-421C2DDF8970}"/>
              </a:ext>
            </a:extLst>
          </p:cNvPr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9F2BA73-8F8B-51DD-DC98-1DC8EE98E6A9}"/>
              </a:ext>
            </a:extLst>
          </p:cNvPr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D62CB4E-68CF-7A15-48B2-FCC0C7EB3559}"/>
              </a:ext>
            </a:extLst>
          </p:cNvPr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38FDD70-A14A-87F4-F18B-8624B26B59A6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71117BAE-B5AE-FD97-A5B8-069A78B09C07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0C4CD3D-FEE3-2F63-BBA3-C8C89BECEAD8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3D7E8BD-E836-70AC-D601-76F2EE3B4895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09073106-6CB8-5B6B-410F-5A441B0A7542}"/>
                </a:ext>
              </a:extLst>
            </p:cNvPr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C0BD570-9D5D-2CC6-FF3B-F1FEADF72755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94FFF986-38FE-8DD0-3E08-922D9426A05A}"/>
              </a:ext>
            </a:extLst>
          </p:cNvPr>
          <p:cNvSpPr txBox="1">
            <a:spLocks/>
          </p:cNvSpPr>
          <p:nvPr/>
        </p:nvSpPr>
        <p:spPr>
          <a:xfrm>
            <a:off x="2159224" y="294017"/>
            <a:ext cx="1591550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 err="1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Mentimeter</a:t>
            </a:r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: Hvordan kan vi få flere til å gjennomføre kurs?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334F9E50-398E-E296-0362-DFBAA91A9C8C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79FB6388-D19A-3992-4357-6102379884B3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04446135-3D7B-C75A-868C-A9FF21E816BE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362BDC09-0DA2-0E3E-4DA5-49D33C9420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24" y="3429698"/>
            <a:ext cx="14553316" cy="321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6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F4276-E45A-EAC6-A55B-701242831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F169BDD-88D6-7F8B-80C7-7E8EB7779307}"/>
              </a:ext>
            </a:extLst>
          </p:cNvPr>
          <p:cNvGrpSpPr/>
          <p:nvPr/>
        </p:nvGrpSpPr>
        <p:grpSpPr>
          <a:xfrm>
            <a:off x="10122" y="0"/>
            <a:ext cx="18288000" cy="10287000"/>
            <a:chOff x="0" y="0"/>
            <a:chExt cx="4816593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3D9F15A-4BCB-4C2C-998E-86FCF17B440B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4331750-7878-42AC-5347-BD98C9D1035B}"/>
                </a:ext>
              </a:extLst>
            </p:cNvPr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9D196C4E-45AF-6FB4-8F2B-57BD5105BA0A}"/>
              </a:ext>
            </a:extLst>
          </p:cNvPr>
          <p:cNvSpPr/>
          <p:nvPr/>
        </p:nvSpPr>
        <p:spPr>
          <a:xfrm rot="-1609449">
            <a:off x="14987292" y="1786349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EA88A59-B79E-271E-C625-9E5823FED47B}"/>
              </a:ext>
            </a:extLst>
          </p:cNvPr>
          <p:cNvSpPr/>
          <p:nvPr/>
        </p:nvSpPr>
        <p:spPr>
          <a:xfrm rot="-1886488" flipH="1" flipV="1">
            <a:off x="14440647" y="4955250"/>
            <a:ext cx="2440273" cy="931926"/>
          </a:xfrm>
          <a:custGeom>
            <a:avLst/>
            <a:gdLst/>
            <a:ahLst/>
            <a:cxnLst/>
            <a:rect l="l" t="t" r="r" b="b"/>
            <a:pathLst>
              <a:path w="2440273" h="931926">
                <a:moveTo>
                  <a:pt x="2440273" y="931926"/>
                </a:moveTo>
                <a:lnTo>
                  <a:pt x="0" y="931926"/>
                </a:lnTo>
                <a:lnTo>
                  <a:pt x="0" y="0"/>
                </a:lnTo>
                <a:lnTo>
                  <a:pt x="2440273" y="0"/>
                </a:lnTo>
                <a:lnTo>
                  <a:pt x="2440273" y="931926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77" b="-96053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BD3CC054-5D5A-0314-1257-0B696872CEFD}"/>
              </a:ext>
            </a:extLst>
          </p:cNvPr>
          <p:cNvSpPr/>
          <p:nvPr/>
        </p:nvSpPr>
        <p:spPr>
          <a:xfrm flipV="1">
            <a:off x="15369971" y="4353356"/>
            <a:ext cx="1155689" cy="584393"/>
          </a:xfrm>
          <a:prstGeom prst="line">
            <a:avLst/>
          </a:prstGeom>
          <a:ln w="219075" cap="flat">
            <a:solidFill>
              <a:srgbClr val="8F8C87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1D84424-6289-6F71-F34A-DB18364160C2}"/>
              </a:ext>
            </a:extLst>
          </p:cNvPr>
          <p:cNvSpPr/>
          <p:nvPr/>
        </p:nvSpPr>
        <p:spPr>
          <a:xfrm rot="-1609449">
            <a:off x="15250230" y="3437277"/>
            <a:ext cx="888867" cy="972768"/>
          </a:xfrm>
          <a:custGeom>
            <a:avLst/>
            <a:gdLst/>
            <a:ahLst/>
            <a:cxnLst/>
            <a:rect l="l" t="t" r="r" b="b"/>
            <a:pathLst>
              <a:path w="888867" h="972768">
                <a:moveTo>
                  <a:pt x="0" y="0"/>
                </a:moveTo>
                <a:lnTo>
                  <a:pt x="888867" y="0"/>
                </a:lnTo>
                <a:lnTo>
                  <a:pt x="888867" y="972768"/>
                </a:lnTo>
                <a:lnTo>
                  <a:pt x="0" y="9727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A4766DC-54F6-0DCB-5E87-1BE399981558}"/>
              </a:ext>
            </a:extLst>
          </p:cNvPr>
          <p:cNvSpPr/>
          <p:nvPr/>
        </p:nvSpPr>
        <p:spPr>
          <a:xfrm rot="2872200">
            <a:off x="15259733" y="3549966"/>
            <a:ext cx="3657600" cy="2034540"/>
          </a:xfrm>
          <a:custGeom>
            <a:avLst/>
            <a:gdLst/>
            <a:ahLst/>
            <a:cxnLst/>
            <a:rect l="l" t="t" r="r" b="b"/>
            <a:pathLst>
              <a:path w="3657600" h="2034540">
                <a:moveTo>
                  <a:pt x="0" y="0"/>
                </a:moveTo>
                <a:lnTo>
                  <a:pt x="3657600" y="0"/>
                </a:lnTo>
                <a:lnTo>
                  <a:pt x="3657600" y="2034540"/>
                </a:lnTo>
                <a:lnTo>
                  <a:pt x="0" y="2034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015B4C5-A460-4EC5-1030-DDB63415F6AF}"/>
              </a:ext>
            </a:extLst>
          </p:cNvPr>
          <p:cNvSpPr/>
          <p:nvPr/>
        </p:nvSpPr>
        <p:spPr>
          <a:xfrm rot="-1609449">
            <a:off x="13681988" y="5633245"/>
            <a:ext cx="1192483" cy="1192483"/>
          </a:xfrm>
          <a:custGeom>
            <a:avLst/>
            <a:gdLst/>
            <a:ahLst/>
            <a:cxnLst/>
            <a:rect l="l" t="t" r="r" b="b"/>
            <a:pathLst>
              <a:path w="1192483" h="1192483">
                <a:moveTo>
                  <a:pt x="0" y="0"/>
                </a:moveTo>
                <a:lnTo>
                  <a:pt x="1192483" y="0"/>
                </a:lnTo>
                <a:lnTo>
                  <a:pt x="1192483" y="1192483"/>
                </a:lnTo>
                <a:lnTo>
                  <a:pt x="0" y="1192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2929A8BE-F3BB-41CE-37D9-58A88BD0545B}"/>
              </a:ext>
            </a:extLst>
          </p:cNvPr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C638A23E-0066-87FC-59E0-E383DC76405A}"/>
                </a:ext>
              </a:extLst>
            </p:cNvPr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BCE29D2-D243-B550-370B-DD4244D91972}"/>
                </a:ext>
              </a:extLst>
            </p:cNvPr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4E904FE-5DEE-31E0-37EE-594BDE10F417}"/>
                </a:ext>
              </a:extLst>
            </p:cNvPr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F2341E99-A12E-E415-E270-518CC5042858}"/>
                </a:ext>
              </a:extLst>
            </p:cNvPr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F69F9DDA-A275-2DC4-574C-39CF24BEF969}"/>
                </a:ext>
              </a:extLst>
            </p:cNvPr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9" name="Tittel 17">
            <a:extLst>
              <a:ext uri="{FF2B5EF4-FFF2-40B4-BE49-F238E27FC236}">
                <a16:creationId xmlns:a16="http://schemas.microsoft.com/office/drawing/2014/main" id="{9B94FD2E-F94E-062F-1EFB-05E606D4F3CA}"/>
              </a:ext>
            </a:extLst>
          </p:cNvPr>
          <p:cNvSpPr txBox="1">
            <a:spLocks/>
          </p:cNvSpPr>
          <p:nvPr/>
        </p:nvSpPr>
        <p:spPr>
          <a:xfrm>
            <a:off x="2159224" y="294017"/>
            <a:ext cx="15915509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solidFill>
                  <a:schemeClr val="bg1"/>
                </a:solidFill>
                <a:latin typeface="Amplitude-Bold" panose="02000806050000020004" pitchFamily="2" charset="0"/>
                <a:cs typeface="Amplitude-Bold" panose="02000806050000020004" pitchFamily="2" charset="0"/>
              </a:rPr>
              <a:t>Oppsummerende ønsker og tanker</a:t>
            </a:r>
          </a:p>
        </p:txBody>
      </p:sp>
      <p:sp>
        <p:nvSpPr>
          <p:cNvPr id="20" name="Plassholder for innhold 18">
            <a:extLst>
              <a:ext uri="{FF2B5EF4-FFF2-40B4-BE49-F238E27FC236}">
                <a16:creationId xmlns:a16="http://schemas.microsoft.com/office/drawing/2014/main" id="{9D81C1E7-53CD-7E5C-692E-60E3B86C9148}"/>
              </a:ext>
            </a:extLst>
          </p:cNvPr>
          <p:cNvSpPr txBox="1">
            <a:spLocks/>
          </p:cNvSpPr>
          <p:nvPr/>
        </p:nvSpPr>
        <p:spPr>
          <a:xfrm>
            <a:off x="765633" y="2565701"/>
            <a:ext cx="14373296" cy="56342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nb-NO" dirty="0">
              <a:solidFill>
                <a:schemeClr val="bg1"/>
              </a:solidFill>
              <a:latin typeface="Amplitude-Regular"/>
              <a:cs typeface="Amplitude-Regular"/>
            </a:endParaRPr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17B35110-76D0-2A08-90D3-955F0C7A750E}"/>
              </a:ext>
            </a:extLst>
          </p:cNvPr>
          <p:cNvSpPr/>
          <p:nvPr/>
        </p:nvSpPr>
        <p:spPr>
          <a:xfrm>
            <a:off x="359024" y="188914"/>
            <a:ext cx="1634375" cy="48071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12EFF1CE-B218-7DDA-EF07-B3FD491B6899}"/>
              </a:ext>
            </a:extLst>
          </p:cNvPr>
          <p:cNvSpPr/>
          <p:nvPr/>
        </p:nvSpPr>
        <p:spPr>
          <a:xfrm>
            <a:off x="14924074" y="9291284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CDFF32B-1CE9-D247-2178-CD3C700A1DF8}"/>
              </a:ext>
            </a:extLst>
          </p:cNvPr>
          <p:cNvSpPr txBox="1"/>
          <p:nvPr/>
        </p:nvSpPr>
        <p:spPr>
          <a:xfrm>
            <a:off x="1673744" y="2906423"/>
            <a:ext cx="14794923" cy="368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4000" dirty="0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Kurs i Basketballregler for foreldre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4000" dirty="0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Lederkurs  i basketball for de over 26 år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4000" dirty="0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Digitalt </a:t>
            </a:r>
            <a:r>
              <a:rPr lang="nb-NO" sz="4000" dirty="0" err="1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sekreteriatskurs</a:t>
            </a:r>
            <a:endParaRPr lang="nb-NO" sz="4000" dirty="0">
              <a:solidFill>
                <a:schemeClr val="bg1"/>
              </a:solidFill>
              <a:latin typeface="Amplitude-Regular" panose="020B0604020202020204" charset="0"/>
              <a:cs typeface="Amplitude-Regular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4000" dirty="0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Brosjyrer/manualer for </a:t>
            </a:r>
            <a:r>
              <a:rPr lang="nb-NO" sz="4000" dirty="0" err="1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sekreteriatet</a:t>
            </a:r>
            <a:r>
              <a:rPr lang="nb-NO" sz="4000" dirty="0">
                <a:solidFill>
                  <a:schemeClr val="bg1"/>
                </a:solidFill>
                <a:latin typeface="Amplitude-Regular" panose="020B0604020202020204" charset="0"/>
                <a:cs typeface="Amplitude-Regular" panose="020B0604020202020204" charset="0"/>
              </a:rPr>
              <a:t> (på klubbnivå)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7161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826105" y="8948803"/>
            <a:ext cx="3139894" cy="970736"/>
          </a:xfrm>
          <a:custGeom>
            <a:avLst/>
            <a:gdLst/>
            <a:ahLst/>
            <a:cxnLst/>
            <a:rect l="l" t="t" r="r" b="b"/>
            <a:pathLst>
              <a:path w="3139894" h="970736">
                <a:moveTo>
                  <a:pt x="0" y="0"/>
                </a:moveTo>
                <a:lnTo>
                  <a:pt x="3139894" y="0"/>
                </a:lnTo>
                <a:lnTo>
                  <a:pt x="3139894" y="970737"/>
                </a:lnTo>
                <a:lnTo>
                  <a:pt x="0" y="970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1566"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6" name="Group 6"/>
          <p:cNvGrpSpPr/>
          <p:nvPr/>
        </p:nvGrpSpPr>
        <p:grpSpPr>
          <a:xfrm>
            <a:off x="-2057978" y="9255918"/>
            <a:ext cx="20643783" cy="440318"/>
            <a:chOff x="1" y="6350"/>
            <a:chExt cx="27525044" cy="587091"/>
          </a:xfrm>
        </p:grpSpPr>
        <p:sp>
          <p:nvSpPr>
            <p:cNvPr id="7" name="AutoShape 7"/>
            <p:cNvSpPr/>
            <p:nvPr/>
          </p:nvSpPr>
          <p:spPr>
            <a:xfrm>
              <a:off x="1" y="6350"/>
              <a:ext cx="27525044" cy="6350"/>
            </a:xfrm>
            <a:prstGeom prst="line">
              <a:avLst/>
            </a:prstGeom>
            <a:ln w="12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" name="Freeform 8"/>
            <p:cNvSpPr/>
            <p:nvPr/>
          </p:nvSpPr>
          <p:spPr>
            <a:xfrm>
              <a:off x="4115573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9" name="Freeform 9"/>
            <p:cNvSpPr/>
            <p:nvPr/>
          </p:nvSpPr>
          <p:spPr>
            <a:xfrm>
              <a:off x="6648454" y="231618"/>
              <a:ext cx="361823" cy="361823"/>
            </a:xfrm>
            <a:custGeom>
              <a:avLst/>
              <a:gdLst/>
              <a:ahLst/>
              <a:cxnLst/>
              <a:rect l="l" t="t" r="r" b="b"/>
              <a:pathLst>
                <a:path w="361823" h="361823">
                  <a:moveTo>
                    <a:pt x="0" y="0"/>
                  </a:moveTo>
                  <a:lnTo>
                    <a:pt x="361823" y="0"/>
                  </a:lnTo>
                  <a:lnTo>
                    <a:pt x="361823" y="361824"/>
                  </a:lnTo>
                  <a:lnTo>
                    <a:pt x="0" y="361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568184" y="210794"/>
              <a:ext cx="1650941" cy="3408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134"/>
                </a:lnSpc>
              </a:pPr>
              <a:r>
                <a:rPr lang="en-US" sz="1524" b="1" dirty="0" err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basketnorge</a:t>
              </a:r>
              <a:endParaRPr lang="en-US" sz="1524" b="1" dirty="0">
                <a:solidFill>
                  <a:srgbClr val="FFFFFF"/>
                </a:solidFill>
                <a:latin typeface="Amplitude-Regular"/>
                <a:ea typeface="Amplitude-Regular"/>
                <a:cs typeface="Amplitude-Regular"/>
                <a:sym typeface="Amplitude-Regular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101065" y="212918"/>
              <a:ext cx="3203265" cy="351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8"/>
                </a:lnSpc>
              </a:pPr>
              <a:r>
                <a:rPr lang="en-US" sz="1520" b="1">
                  <a:solidFill>
                    <a:srgbClr val="FFFFFF"/>
                  </a:solidFill>
                  <a:latin typeface="Amplitude-Regular"/>
                  <a:ea typeface="Amplitude-Regular"/>
                  <a:cs typeface="Amplitude-Regular"/>
                  <a:sym typeface="Amplitude-Regular"/>
                </a:rPr>
                <a:t>Norges Basketballforbund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596857" y="630338"/>
            <a:ext cx="2826914" cy="796724"/>
          </a:xfrm>
          <a:custGeom>
            <a:avLst/>
            <a:gdLst/>
            <a:ahLst/>
            <a:cxnLst/>
            <a:rect l="l" t="t" r="r" b="b"/>
            <a:pathLst>
              <a:path w="2826914" h="796724">
                <a:moveTo>
                  <a:pt x="0" y="0"/>
                </a:moveTo>
                <a:lnTo>
                  <a:pt x="2826914" y="0"/>
                </a:lnTo>
                <a:lnTo>
                  <a:pt x="2826914" y="796724"/>
                </a:lnTo>
                <a:lnTo>
                  <a:pt x="0" y="796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13" name="Group 13"/>
          <p:cNvGrpSpPr/>
          <p:nvPr/>
        </p:nvGrpSpPr>
        <p:grpSpPr>
          <a:xfrm>
            <a:off x="3162647" y="2348780"/>
            <a:ext cx="11962706" cy="5589440"/>
            <a:chOff x="0" y="0"/>
            <a:chExt cx="15950275" cy="7452587"/>
          </a:xfrm>
        </p:grpSpPr>
        <p:grpSp>
          <p:nvGrpSpPr>
            <p:cNvPr id="14" name="Group 14"/>
            <p:cNvGrpSpPr/>
            <p:nvPr/>
          </p:nvGrpSpPr>
          <p:grpSpPr>
            <a:xfrm>
              <a:off x="140187" y="0"/>
              <a:ext cx="4666737" cy="2102780"/>
              <a:chOff x="0" y="0"/>
              <a:chExt cx="985390" cy="44400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595847" y="5907"/>
              <a:ext cx="4666737" cy="2102780"/>
              <a:chOff x="0" y="0"/>
              <a:chExt cx="985390" cy="44400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283538" y="0"/>
              <a:ext cx="4666737" cy="2102780"/>
              <a:chOff x="0" y="0"/>
              <a:chExt cx="985390" cy="44400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40187" y="2676752"/>
              <a:ext cx="4666737" cy="2102780"/>
              <a:chOff x="0" y="0"/>
              <a:chExt cx="985390" cy="44400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595847" y="2676752"/>
              <a:ext cx="4666737" cy="2102780"/>
              <a:chOff x="0" y="0"/>
              <a:chExt cx="985390" cy="44400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1283538" y="2676752"/>
              <a:ext cx="4666737" cy="2102780"/>
              <a:chOff x="0" y="0"/>
              <a:chExt cx="985390" cy="44400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40187" y="5349808"/>
              <a:ext cx="4666737" cy="2102780"/>
              <a:chOff x="0" y="0"/>
              <a:chExt cx="985390" cy="44400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5595847" y="5349808"/>
              <a:ext cx="4666737" cy="2102780"/>
              <a:chOff x="0" y="0"/>
              <a:chExt cx="985390" cy="444006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11283538" y="5349808"/>
              <a:ext cx="4666737" cy="2102780"/>
              <a:chOff x="0" y="0"/>
              <a:chExt cx="985390" cy="4440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985390" cy="444006"/>
              </a:xfrm>
              <a:custGeom>
                <a:avLst/>
                <a:gdLst/>
                <a:ahLst/>
                <a:cxnLst/>
                <a:rect l="l" t="t" r="r" b="b"/>
                <a:pathLst>
                  <a:path w="985390" h="444006">
                    <a:moveTo>
                      <a:pt x="0" y="0"/>
                    </a:moveTo>
                    <a:lnTo>
                      <a:pt x="985390" y="0"/>
                    </a:lnTo>
                    <a:lnTo>
                      <a:pt x="985390" y="444006"/>
                    </a:lnTo>
                    <a:lnTo>
                      <a:pt x="0" y="444006"/>
                    </a:lnTo>
                    <a:close/>
                  </a:path>
                </a:pathLst>
              </a:custGeom>
              <a:solidFill>
                <a:srgbClr val="1F295A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985390" cy="4916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2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6829023" y="243664"/>
              <a:ext cx="2200385" cy="1615451"/>
            </a:xfrm>
            <a:custGeom>
              <a:avLst/>
              <a:gdLst/>
              <a:ahLst/>
              <a:cxnLst/>
              <a:rect l="l" t="t" r="r" b="b"/>
              <a:pathLst>
                <a:path w="2200385" h="1615451">
                  <a:moveTo>
                    <a:pt x="0" y="0"/>
                  </a:moveTo>
                  <a:lnTo>
                    <a:pt x="2200385" y="0"/>
                  </a:lnTo>
                  <a:lnTo>
                    <a:pt x="2200385" y="1615451"/>
                  </a:lnTo>
                  <a:lnTo>
                    <a:pt x="0" y="1615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5821" t="-24955" r="-169285" b="-526952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1414999" y="394553"/>
              <a:ext cx="4403815" cy="1619455"/>
            </a:xfrm>
            <a:custGeom>
              <a:avLst/>
              <a:gdLst/>
              <a:ahLst/>
              <a:cxnLst/>
              <a:rect l="l" t="t" r="r" b="b"/>
              <a:pathLst>
                <a:path w="4403815" h="1619455">
                  <a:moveTo>
                    <a:pt x="0" y="0"/>
                  </a:moveTo>
                  <a:lnTo>
                    <a:pt x="4403815" y="0"/>
                  </a:lnTo>
                  <a:lnTo>
                    <a:pt x="4403815" y="1619456"/>
                  </a:lnTo>
                  <a:lnTo>
                    <a:pt x="0" y="1619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3960" t="-139693" r="-108439" b="-410603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6108344" y="2918414"/>
              <a:ext cx="3641743" cy="1507575"/>
            </a:xfrm>
            <a:custGeom>
              <a:avLst/>
              <a:gdLst/>
              <a:ahLst/>
              <a:cxnLst/>
              <a:rect l="l" t="t" r="r" b="b"/>
              <a:pathLst>
                <a:path w="3641743" h="1507575">
                  <a:moveTo>
                    <a:pt x="0" y="0"/>
                  </a:moveTo>
                  <a:lnTo>
                    <a:pt x="3641743" y="0"/>
                  </a:lnTo>
                  <a:lnTo>
                    <a:pt x="3641743" y="1507576"/>
                  </a:lnTo>
                  <a:lnTo>
                    <a:pt x="0" y="1507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5812" t="-273510" r="-23126" b="-325045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2377051" y="2765630"/>
              <a:ext cx="2499059" cy="1927233"/>
            </a:xfrm>
            <a:custGeom>
              <a:avLst/>
              <a:gdLst/>
              <a:ahLst/>
              <a:cxnLst/>
              <a:rect l="l" t="t" r="r" b="b"/>
              <a:pathLst>
                <a:path w="2499059" h="1927233">
                  <a:moveTo>
                    <a:pt x="0" y="0"/>
                  </a:moveTo>
                  <a:lnTo>
                    <a:pt x="2499059" y="0"/>
                  </a:lnTo>
                  <a:lnTo>
                    <a:pt x="2499059" y="1927234"/>
                  </a:lnTo>
                  <a:lnTo>
                    <a:pt x="0" y="1927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0523" t="-201414" r="-181386" b="-245030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422780" y="5530695"/>
              <a:ext cx="1825436" cy="1743215"/>
            </a:xfrm>
            <a:custGeom>
              <a:avLst/>
              <a:gdLst/>
              <a:ahLst/>
              <a:cxnLst/>
              <a:rect l="l" t="t" r="r" b="b"/>
              <a:pathLst>
                <a:path w="1825436" h="1743215">
                  <a:moveTo>
                    <a:pt x="0" y="0"/>
                  </a:moveTo>
                  <a:lnTo>
                    <a:pt x="1825436" y="0"/>
                  </a:lnTo>
                  <a:lnTo>
                    <a:pt x="1825436" y="1743215"/>
                  </a:lnTo>
                  <a:lnTo>
                    <a:pt x="0" y="17432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0385" t="-222676" r="-376147" b="-281452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5718052" y="5711583"/>
              <a:ext cx="4032035" cy="1381439"/>
            </a:xfrm>
            <a:custGeom>
              <a:avLst/>
              <a:gdLst/>
              <a:ahLst/>
              <a:cxnLst/>
              <a:rect l="l" t="t" r="r" b="b"/>
              <a:pathLst>
                <a:path w="4032035" h="1381439">
                  <a:moveTo>
                    <a:pt x="0" y="0"/>
                  </a:moveTo>
                  <a:lnTo>
                    <a:pt x="4032035" y="0"/>
                  </a:lnTo>
                  <a:lnTo>
                    <a:pt x="4032035" y="1381439"/>
                  </a:lnTo>
                  <a:lnTo>
                    <a:pt x="0" y="138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0757" t="-433367" r="-22148" b="-228971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1283538" y="5735632"/>
              <a:ext cx="4666737" cy="1162723"/>
            </a:xfrm>
            <a:custGeom>
              <a:avLst/>
              <a:gdLst/>
              <a:ahLst/>
              <a:cxnLst/>
              <a:rect l="l" t="t" r="r" b="b"/>
              <a:pathLst>
                <a:path w="4666737" h="1162723">
                  <a:moveTo>
                    <a:pt x="0" y="0"/>
                  </a:moveTo>
                  <a:lnTo>
                    <a:pt x="4666737" y="0"/>
                  </a:lnTo>
                  <a:lnTo>
                    <a:pt x="4666737" y="1162723"/>
                  </a:lnTo>
                  <a:lnTo>
                    <a:pt x="0" y="1162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9402" t="-550869" r="-40369" b="-124976"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287184" y="0"/>
              <a:ext cx="4096629" cy="2186576"/>
            </a:xfrm>
            <a:custGeom>
              <a:avLst/>
              <a:gdLst/>
              <a:ahLst/>
              <a:cxnLst/>
              <a:rect l="l" t="t" r="r" b="b"/>
              <a:pathLst>
                <a:path w="4096629" h="2186576">
                  <a:moveTo>
                    <a:pt x="0" y="0"/>
                  </a:moveTo>
                  <a:lnTo>
                    <a:pt x="4096629" y="0"/>
                  </a:lnTo>
                  <a:lnTo>
                    <a:pt x="4096629" y="2186576"/>
                  </a:lnTo>
                  <a:lnTo>
                    <a:pt x="0" y="2186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2709037"/>
              <a:ext cx="4947111" cy="2038210"/>
            </a:xfrm>
            <a:custGeom>
              <a:avLst/>
              <a:gdLst/>
              <a:ahLst/>
              <a:cxnLst/>
              <a:rect l="l" t="t" r="r" b="b"/>
              <a:pathLst>
                <a:path w="4947111" h="2038210">
                  <a:moveTo>
                    <a:pt x="0" y="0"/>
                  </a:moveTo>
                  <a:lnTo>
                    <a:pt x="4947111" y="0"/>
                  </a:lnTo>
                  <a:lnTo>
                    <a:pt x="4947111" y="2038210"/>
                  </a:lnTo>
                  <a:lnTo>
                    <a:pt x="0" y="2038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50" name="Bilde 49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07FB1FCB-7210-8631-59E8-60AD24B155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BBF MAL 2026" id="{61635F65-BA99-5B46-A6D5-15FF6E944A49}" vid="{655D1042-AA05-B945-9F03-C4D6E86042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E31AAFE6757D4385D5332B948675ED" ma:contentTypeVersion="18" ma:contentTypeDescription="Opprett et nytt dokument." ma:contentTypeScope="" ma:versionID="bf2f4e021631e056abbc00548a10ba5d">
  <xsd:schema xmlns:xsd="http://www.w3.org/2001/XMLSchema" xmlns:xs="http://www.w3.org/2001/XMLSchema" xmlns:p="http://schemas.microsoft.com/office/2006/metadata/properties" xmlns:ns2="bcae501f-39b9-4ba6-8240-41d280134e31" xmlns:ns3="c78afa1b-15c1-4fee-8666-b795360a0935" xmlns:ns4="9e538389-cabc-4d4e-918a-8beb7ac0ecaa" targetNamespace="http://schemas.microsoft.com/office/2006/metadata/properties" ma:root="true" ma:fieldsID="8dea526894a88d71da67492c2b50db02" ns2:_="" ns3:_="" ns4:_="">
    <xsd:import namespace="bcae501f-39b9-4ba6-8240-41d280134e31"/>
    <xsd:import namespace="c78afa1b-15c1-4fee-8666-b795360a0935"/>
    <xsd:import namespace="9e538389-cabc-4d4e-918a-8beb7ac0ec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ae501f-39b9-4ba6-8240-41d280134e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c35df68-1123-4a3a-b80a-3e4e7d44f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8afa1b-15c1-4fee-8666-b795360a093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8389-cabc-4d4e-918a-8beb7ac0ec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431bd2d-b5bb-4c30-a36d-d269ebc82e53}" ma:internalName="TaxCatchAll" ma:showField="CatchAllData" ma:web="c78afa1b-15c1-4fee-8666-b795360a09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ae501f-39b9-4ba6-8240-41d280134e31">
      <Terms xmlns="http://schemas.microsoft.com/office/infopath/2007/PartnerControls"/>
    </lcf76f155ced4ddcb4097134ff3c332f>
    <TaxCatchAll xmlns="9e538389-cabc-4d4e-918a-8beb7ac0ecaa" xsi:nil="true"/>
  </documentManagement>
</p:properties>
</file>

<file path=customXml/itemProps1.xml><?xml version="1.0" encoding="utf-8"?>
<ds:datastoreItem xmlns:ds="http://schemas.openxmlformats.org/officeDocument/2006/customXml" ds:itemID="{4FAD4BB2-8EA1-49CD-B7DD-AFD03739A4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27FF21-6A9A-4451-A5BF-3013C630A6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ae501f-39b9-4ba6-8240-41d280134e31"/>
    <ds:schemaRef ds:uri="c78afa1b-15c1-4fee-8666-b795360a0935"/>
    <ds:schemaRef ds:uri="9e538389-cabc-4d4e-918a-8beb7ac0ec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91CC91-2286-4418-8906-76DA15B74728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9e538389-cabc-4d4e-918a-8beb7ac0ecaa"/>
    <ds:schemaRef ds:uri="http://purl.org/dc/dcmitype/"/>
    <ds:schemaRef ds:uri="http://www.w3.org/XML/1998/namespace"/>
    <ds:schemaRef ds:uri="bcae501f-39b9-4ba6-8240-41d280134e31"/>
    <ds:schemaRef ds:uri="http://schemas.microsoft.com/office/infopath/2007/PartnerControls"/>
    <ds:schemaRef ds:uri="http://schemas.openxmlformats.org/package/2006/metadata/core-properties"/>
    <ds:schemaRef ds:uri="c78afa1b-15c1-4fee-8666-b795360a0935"/>
  </ds:schemaRefs>
</ds:datastoreItem>
</file>

<file path=docMetadata/LabelInfo.xml><?xml version="1.0" encoding="utf-8"?>
<clbl:labelList xmlns:clbl="http://schemas.microsoft.com/office/2020/mipLabelMetadata">
  <clbl:label id="{5ca93399-1184-430d-88a8-107721ef7b66}" enabled="0" method="" siteId="{5ca93399-1184-430d-88a8-107721ef7b6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NBBF MAL 2026 (Lagret som mal)</Template>
  <TotalTime>2056</TotalTime>
  <Words>636</Words>
  <Application>Microsoft Office PowerPoint</Application>
  <PresentationFormat>Egendefinert</PresentationFormat>
  <Paragraphs>107</Paragraphs>
  <Slides>11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Amplitude-Regular</vt:lpstr>
      <vt:lpstr>Arial</vt:lpstr>
      <vt:lpstr>Amplitude-Bold</vt:lpstr>
      <vt:lpstr>Calibri</vt:lpstr>
      <vt:lpstr>Aptos</vt:lpstr>
      <vt:lpstr>Courier New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Norges Idrettsforbund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Samanns, Olivia Marie</dc:creator>
  <cp:lastModifiedBy>Samanns, Olivia Marie</cp:lastModifiedBy>
  <cp:revision>5</cp:revision>
  <dcterms:created xsi:type="dcterms:W3CDTF">2026-09-29T06:45:02Z</dcterms:created>
  <dcterms:modified xsi:type="dcterms:W3CDTF">2026-10-01T11:19:10Z</dcterms:modified>
  <dc:identifier>DAE0wwoQS8k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0x010100CBE31AAFE6757D4385D5332B948675ED</vt:lpwstr>
  </property>
  <property fmtid="{D5CDD505-2E9C-101B-9397-08002B2CF9AE}" pid="3" name="MediaServiceImageTags">
    <vt:lpwstr/>
  </property>
</Properties>
</file>