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85" r:id="rId5"/>
    <p:sldId id="284" r:id="rId6"/>
    <p:sldId id="286" r:id="rId7"/>
    <p:sldId id="296" r:id="rId8"/>
    <p:sldId id="300" r:id="rId9"/>
    <p:sldId id="297" r:id="rId10"/>
    <p:sldId id="287" r:id="rId11"/>
    <p:sldId id="299" r:id="rId12"/>
    <p:sldId id="298" r:id="rId13"/>
    <p:sldId id="289" r:id="rId14"/>
  </p:sldIdLst>
  <p:sldSz cx="18288000" cy="10287000"/>
  <p:notesSz cx="6858000" cy="9144000"/>
  <p:embeddedFontLst>
    <p:embeddedFont>
      <p:font typeface="Amplitude-Regular" panose="020B0604020202020204" charset="0"/>
      <p:regular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2A6609-6FA2-45FA-9B95-F23DE0B10C42}" v="14" dt="2026-05-04T11:58:11.2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20" autoAdjust="0"/>
    <p:restoredTop sz="94672" autoAdjust="0"/>
  </p:normalViewPr>
  <p:slideViewPr>
    <p:cSldViewPr>
      <p:cViewPr varScale="1">
        <p:scale>
          <a:sx n="66" d="100"/>
          <a:sy n="66" d="100"/>
        </p:scale>
        <p:origin x="756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font" Target="fonts/font1.fntdata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manns, Olivia Marie" userId="74ae96e9-7178-452c-b20a-74ea65ba0fff" providerId="ADAL" clId="{7EFDEF89-C4EF-4DCA-BFB1-B8D481913D4A}"/>
    <pc:docChg chg="undo custSel addSld delSld modSld sldOrd">
      <pc:chgData name="Samanns, Olivia Marie" userId="74ae96e9-7178-452c-b20a-74ea65ba0fff" providerId="ADAL" clId="{7EFDEF89-C4EF-4DCA-BFB1-B8D481913D4A}" dt="2026-05-04T11:58:37.291" v="882" actId="20577"/>
      <pc:docMkLst>
        <pc:docMk/>
      </pc:docMkLst>
      <pc:sldChg chg="ord">
        <pc:chgData name="Samanns, Olivia Marie" userId="74ae96e9-7178-452c-b20a-74ea65ba0fff" providerId="ADAL" clId="{7EFDEF89-C4EF-4DCA-BFB1-B8D481913D4A}" dt="2026-05-04T11:52:45.516" v="801"/>
        <pc:sldMkLst>
          <pc:docMk/>
          <pc:sldMk cId="0" sldId="284"/>
        </pc:sldMkLst>
      </pc:sldChg>
      <pc:sldChg chg="delSp modSp mod">
        <pc:chgData name="Samanns, Olivia Marie" userId="74ae96e9-7178-452c-b20a-74ea65ba0fff" providerId="ADAL" clId="{7EFDEF89-C4EF-4DCA-BFB1-B8D481913D4A}" dt="2026-05-04T09:47:32.193" v="757" actId="1076"/>
        <pc:sldMkLst>
          <pc:docMk/>
          <pc:sldMk cId="0" sldId="285"/>
        </pc:sldMkLst>
        <pc:spChg chg="mod">
          <ac:chgData name="Samanns, Olivia Marie" userId="74ae96e9-7178-452c-b20a-74ea65ba0fff" providerId="ADAL" clId="{7EFDEF89-C4EF-4DCA-BFB1-B8D481913D4A}" dt="2026-05-04T09:47:32.193" v="757" actId="1076"/>
          <ac:spMkLst>
            <pc:docMk/>
            <pc:sldMk cId="0" sldId="285"/>
            <ac:spMk id="17" creationId="{895EFF81-57A9-514A-D6B1-D8573F536C7F}"/>
          </ac:spMkLst>
        </pc:spChg>
        <pc:spChg chg="mod">
          <ac:chgData name="Samanns, Olivia Marie" userId="74ae96e9-7178-452c-b20a-74ea65ba0fff" providerId="ADAL" clId="{7EFDEF89-C4EF-4DCA-BFB1-B8D481913D4A}" dt="2026-05-04T09:47:27.902" v="756" actId="1076"/>
          <ac:spMkLst>
            <pc:docMk/>
            <pc:sldMk cId="0" sldId="285"/>
            <ac:spMk id="18" creationId="{1BA44997-AB0B-FE08-31B8-A219CB5535CB}"/>
          </ac:spMkLst>
        </pc:spChg>
        <pc:picChg chg="del">
          <ac:chgData name="Samanns, Olivia Marie" userId="74ae96e9-7178-452c-b20a-74ea65ba0fff" providerId="ADAL" clId="{7EFDEF89-C4EF-4DCA-BFB1-B8D481913D4A}" dt="2026-05-04T09:47:23.819" v="755" actId="478"/>
          <ac:picMkLst>
            <pc:docMk/>
            <pc:sldMk cId="0" sldId="285"/>
            <ac:picMk id="20" creationId="{95FEB03F-9636-8379-DA7C-A401A9485AAC}"/>
          </ac:picMkLst>
        </pc:picChg>
      </pc:sldChg>
      <pc:sldChg chg="modSp mod">
        <pc:chgData name="Samanns, Olivia Marie" userId="74ae96e9-7178-452c-b20a-74ea65ba0fff" providerId="ADAL" clId="{7EFDEF89-C4EF-4DCA-BFB1-B8D481913D4A}" dt="2026-05-04T11:58:14.769" v="880" actId="12"/>
        <pc:sldMkLst>
          <pc:docMk/>
          <pc:sldMk cId="0" sldId="286"/>
        </pc:sldMkLst>
        <pc:spChg chg="mod">
          <ac:chgData name="Samanns, Olivia Marie" userId="74ae96e9-7178-452c-b20a-74ea65ba0fff" providerId="ADAL" clId="{7EFDEF89-C4EF-4DCA-BFB1-B8D481913D4A}" dt="2026-05-04T11:58:14.769" v="880" actId="12"/>
          <ac:spMkLst>
            <pc:docMk/>
            <pc:sldMk cId="0" sldId="286"/>
            <ac:spMk id="22" creationId="{EC16509F-0A2A-9195-84E0-F68DF718B0D0}"/>
          </ac:spMkLst>
        </pc:spChg>
      </pc:sldChg>
      <pc:sldChg chg="modSp mod">
        <pc:chgData name="Samanns, Olivia Marie" userId="74ae96e9-7178-452c-b20a-74ea65ba0fff" providerId="ADAL" clId="{7EFDEF89-C4EF-4DCA-BFB1-B8D481913D4A}" dt="2026-04-29T11:50:37.194" v="316" actId="20577"/>
        <pc:sldMkLst>
          <pc:docMk/>
          <pc:sldMk cId="0" sldId="287"/>
        </pc:sldMkLst>
        <pc:spChg chg="mod">
          <ac:chgData name="Samanns, Olivia Marie" userId="74ae96e9-7178-452c-b20a-74ea65ba0fff" providerId="ADAL" clId="{7EFDEF89-C4EF-4DCA-BFB1-B8D481913D4A}" dt="2026-04-29T11:50:37.194" v="316" actId="20577"/>
          <ac:spMkLst>
            <pc:docMk/>
            <pc:sldMk cId="0" sldId="287"/>
            <ac:spMk id="20" creationId="{29ADBB38-5D80-D07B-A3AC-3BF390D77A23}"/>
          </ac:spMkLst>
        </pc:spChg>
      </pc:sldChg>
      <pc:sldChg chg="addSp modSp mod">
        <pc:chgData name="Samanns, Olivia Marie" userId="74ae96e9-7178-452c-b20a-74ea65ba0fff" providerId="ADAL" clId="{7EFDEF89-C4EF-4DCA-BFB1-B8D481913D4A}" dt="2026-05-04T11:55:40.621" v="822" actId="5793"/>
        <pc:sldMkLst>
          <pc:docMk/>
          <pc:sldMk cId="2722295461" sldId="296"/>
        </pc:sldMkLst>
        <pc:spChg chg="add mod">
          <ac:chgData name="Samanns, Olivia Marie" userId="74ae96e9-7178-452c-b20a-74ea65ba0fff" providerId="ADAL" clId="{7EFDEF89-C4EF-4DCA-BFB1-B8D481913D4A}" dt="2026-05-04T11:55:40.621" v="822" actId="5793"/>
          <ac:spMkLst>
            <pc:docMk/>
            <pc:sldMk cId="2722295461" sldId="296"/>
            <ac:spMk id="23" creationId="{438A7A95-E213-9E1F-55AD-A20644D28A3E}"/>
          </ac:spMkLst>
        </pc:spChg>
      </pc:sldChg>
      <pc:sldChg chg="modSp mod">
        <pc:chgData name="Samanns, Olivia Marie" userId="74ae96e9-7178-452c-b20a-74ea65ba0fff" providerId="ADAL" clId="{7EFDEF89-C4EF-4DCA-BFB1-B8D481913D4A}" dt="2026-05-04T11:58:37.291" v="882" actId="20577"/>
        <pc:sldMkLst>
          <pc:docMk/>
          <pc:sldMk cId="1905486308" sldId="297"/>
        </pc:sldMkLst>
        <pc:spChg chg="mod">
          <ac:chgData name="Samanns, Olivia Marie" userId="74ae96e9-7178-452c-b20a-74ea65ba0fff" providerId="ADAL" clId="{7EFDEF89-C4EF-4DCA-BFB1-B8D481913D4A}" dt="2026-05-04T11:58:37.291" v="882" actId="20577"/>
          <ac:spMkLst>
            <pc:docMk/>
            <pc:sldMk cId="1905486308" sldId="297"/>
            <ac:spMk id="24" creationId="{CEBC9737-C7E4-86C3-D7BA-1524787EAAA7}"/>
          </ac:spMkLst>
        </pc:spChg>
      </pc:sldChg>
      <pc:sldChg chg="addSp delSp modSp add mod ord">
        <pc:chgData name="Samanns, Olivia Marie" userId="74ae96e9-7178-452c-b20a-74ea65ba0fff" providerId="ADAL" clId="{7EFDEF89-C4EF-4DCA-BFB1-B8D481913D4A}" dt="2026-05-04T11:54:55.399" v="816" actId="1076"/>
        <pc:sldMkLst>
          <pc:docMk/>
          <pc:sldMk cId="3916251123" sldId="298"/>
        </pc:sldMkLst>
        <pc:spChg chg="del">
          <ac:chgData name="Samanns, Olivia Marie" userId="74ae96e9-7178-452c-b20a-74ea65ba0fff" providerId="ADAL" clId="{7EFDEF89-C4EF-4DCA-BFB1-B8D481913D4A}" dt="2026-05-04T11:53:23.708" v="803" actId="478"/>
          <ac:spMkLst>
            <pc:docMk/>
            <pc:sldMk cId="3916251123" sldId="298"/>
            <ac:spMk id="20" creationId="{17EB70A8-4B1F-B9E8-9B68-A2CA10C4C6B9}"/>
          </ac:spMkLst>
        </pc:spChg>
        <pc:picChg chg="add mod">
          <ac:chgData name="Samanns, Olivia Marie" userId="74ae96e9-7178-452c-b20a-74ea65ba0fff" providerId="ADAL" clId="{7EFDEF89-C4EF-4DCA-BFB1-B8D481913D4A}" dt="2026-05-04T11:54:55.399" v="816" actId="1076"/>
          <ac:picMkLst>
            <pc:docMk/>
            <pc:sldMk cId="3916251123" sldId="298"/>
            <ac:picMk id="22" creationId="{C18F2521-1402-0034-454E-D14E66BDBA12}"/>
          </ac:picMkLst>
        </pc:picChg>
      </pc:sldChg>
      <pc:sldChg chg="addSp modSp add mod">
        <pc:chgData name="Samanns, Olivia Marie" userId="74ae96e9-7178-452c-b20a-74ea65ba0fff" providerId="ADAL" clId="{7EFDEF89-C4EF-4DCA-BFB1-B8D481913D4A}" dt="2026-05-04T11:54:19.200" v="808" actId="1076"/>
        <pc:sldMkLst>
          <pc:docMk/>
          <pc:sldMk cId="2727844531" sldId="299"/>
        </pc:sldMkLst>
        <pc:picChg chg="add mod">
          <ac:chgData name="Samanns, Olivia Marie" userId="74ae96e9-7178-452c-b20a-74ea65ba0fff" providerId="ADAL" clId="{7EFDEF89-C4EF-4DCA-BFB1-B8D481913D4A}" dt="2026-05-04T11:54:19.200" v="808" actId="1076"/>
          <ac:picMkLst>
            <pc:docMk/>
            <pc:sldMk cId="2727844531" sldId="299"/>
            <ac:picMk id="21" creationId="{0622B505-B8C7-F0DD-6F09-DB624FCA13E5}"/>
          </ac:picMkLst>
        </pc:picChg>
      </pc:sldChg>
      <pc:sldChg chg="modSp add mod">
        <pc:chgData name="Samanns, Olivia Marie" userId="74ae96e9-7178-452c-b20a-74ea65ba0fff" providerId="ADAL" clId="{7EFDEF89-C4EF-4DCA-BFB1-B8D481913D4A}" dt="2026-05-04T11:57:11.358" v="873" actId="20577"/>
        <pc:sldMkLst>
          <pc:docMk/>
          <pc:sldMk cId="2441733116" sldId="300"/>
        </pc:sldMkLst>
        <pc:spChg chg="mod">
          <ac:chgData name="Samanns, Olivia Marie" userId="74ae96e9-7178-452c-b20a-74ea65ba0fff" providerId="ADAL" clId="{7EFDEF89-C4EF-4DCA-BFB1-B8D481913D4A}" dt="2026-05-04T11:57:11.358" v="873" actId="20577"/>
          <ac:spMkLst>
            <pc:docMk/>
            <pc:sldMk cId="2441733116" sldId="300"/>
            <ac:spMk id="23" creationId="{7727EEF3-77BF-FA49-D6D9-F2988AE280B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2.svg"/><Relationship Id="rId7" Type="http://schemas.openxmlformats.org/officeDocument/2006/relationships/image" Target="../media/image16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2.svg"/><Relationship Id="rId7" Type="http://schemas.openxmlformats.org/officeDocument/2006/relationships/image" Target="../media/image7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9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11" Type="http://schemas.openxmlformats.org/officeDocument/2006/relationships/hyperlink" Target="https://scribehow.com/page/NBBF_BRUKERVEILEDNINGER__sNXC-h7YQK-lifVPoGuOuA" TargetMode="External"/><Relationship Id="rId5" Type="http://schemas.openxmlformats.org/officeDocument/2006/relationships/image" Target="../media/image4.png"/><Relationship Id="rId10" Type="http://schemas.openxmlformats.org/officeDocument/2006/relationships/hyperlink" Target="https://www.basket.no/baskethelgen/" TargetMode="External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hyperlink" Target="https://www.basket.no/regioner/region-midt/2020/pamelding-for-sesongen-2026-2027/" TargetMode="External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11" Type="http://schemas.openxmlformats.org/officeDocument/2006/relationships/hyperlink" Target="https://www.basket.no/regioner/region-vest/2026/pamelding-serien-2026-2027/" TargetMode="External"/><Relationship Id="rId5" Type="http://schemas.openxmlformats.org/officeDocument/2006/relationships/image" Target="../media/image11.png"/><Relationship Id="rId10" Type="http://schemas.openxmlformats.org/officeDocument/2006/relationships/hyperlink" Target="https://www.basket.no/regioner/region-ost/2019/seriepamelding-sesongen-2026-2027/" TargetMode="External"/><Relationship Id="rId4" Type="http://schemas.openxmlformats.org/officeDocument/2006/relationships/image" Target="../media/image10.png"/><Relationship Id="rId9" Type="http://schemas.openxmlformats.org/officeDocument/2006/relationships/image" Target="../media/image8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10" Type="http://schemas.openxmlformats.org/officeDocument/2006/relationships/hyperlink" Target="https://surveys.enalyzer.com/?pid=nur5k4h3" TargetMode="External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svg"/><Relationship Id="rId7" Type="http://schemas.openxmlformats.org/officeDocument/2006/relationships/image" Target="../media/image8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12.sv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svg"/><Relationship Id="rId7" Type="http://schemas.openxmlformats.org/officeDocument/2006/relationships/image" Target="../media/image8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11.png"/><Relationship Id="rId10" Type="http://schemas.openxmlformats.org/officeDocument/2006/relationships/image" Target="../media/image13.png"/><Relationship Id="rId4" Type="http://schemas.openxmlformats.org/officeDocument/2006/relationships/image" Target="../media/image10.png"/><Relationship Id="rId9" Type="http://schemas.openxmlformats.org/officeDocument/2006/relationships/image" Target="../media/image12.sv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svg"/><Relationship Id="rId7" Type="http://schemas.openxmlformats.org/officeDocument/2006/relationships/image" Target="../media/image8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11.png"/><Relationship Id="rId10" Type="http://schemas.openxmlformats.org/officeDocument/2006/relationships/image" Target="../media/image14.png"/><Relationship Id="rId4" Type="http://schemas.openxmlformats.org/officeDocument/2006/relationships/image" Target="../media/image10.png"/><Relationship Id="rId9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10800000">
            <a:off x="0" y="0"/>
            <a:ext cx="18288000" cy="10287000"/>
            <a:chOff x="0" y="0"/>
            <a:chExt cx="4816593" cy="27093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816592" cy="2709333"/>
            </a:xfrm>
            <a:custGeom>
              <a:avLst/>
              <a:gdLst/>
              <a:ahLst/>
              <a:cxnLst/>
              <a:rect l="l" t="t" r="r" b="b"/>
              <a:pathLst>
                <a:path w="4816592" h="2709333">
                  <a:moveTo>
                    <a:pt x="0" y="0"/>
                  </a:moveTo>
                  <a:lnTo>
                    <a:pt x="4816592" y="0"/>
                  </a:lnTo>
                  <a:lnTo>
                    <a:pt x="4816592" y="2709333"/>
                  </a:lnTo>
                  <a:lnTo>
                    <a:pt x="0" y="2709333"/>
                  </a:lnTo>
                  <a:close/>
                </a:path>
              </a:pathLst>
            </a:custGeom>
            <a:gradFill rotWithShape="1">
              <a:gsLst>
                <a:gs pos="0">
                  <a:srgbClr val="A6A6A6">
                    <a:alpha val="40000"/>
                  </a:srgbClr>
                </a:gs>
                <a:gs pos="100000">
                  <a:srgbClr val="FFFFFF">
                    <a:alpha val="4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nb-NO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816593" cy="275695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34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-2057978" y="9255918"/>
            <a:ext cx="20643783" cy="440318"/>
            <a:chOff x="1" y="6350"/>
            <a:chExt cx="27525044" cy="587091"/>
          </a:xfrm>
        </p:grpSpPr>
        <p:sp>
          <p:nvSpPr>
            <p:cNvPr id="6" name="AutoShape 6"/>
            <p:cNvSpPr/>
            <p:nvPr/>
          </p:nvSpPr>
          <p:spPr>
            <a:xfrm>
              <a:off x="1" y="6350"/>
              <a:ext cx="27525044" cy="6350"/>
            </a:xfrm>
            <a:prstGeom prst="line">
              <a:avLst/>
            </a:prstGeom>
            <a:ln w="12700" cap="flat">
              <a:solidFill>
                <a:srgbClr val="1F1D1A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7" name="Freeform 7"/>
            <p:cNvSpPr/>
            <p:nvPr/>
          </p:nvSpPr>
          <p:spPr>
            <a:xfrm>
              <a:off x="4115573" y="231618"/>
              <a:ext cx="361823" cy="361823"/>
            </a:xfrm>
            <a:custGeom>
              <a:avLst/>
              <a:gdLst/>
              <a:ahLst/>
              <a:cxnLst/>
              <a:rect l="l" t="t" r="r" b="b"/>
              <a:pathLst>
                <a:path w="361823" h="361823">
                  <a:moveTo>
                    <a:pt x="0" y="0"/>
                  </a:moveTo>
                  <a:lnTo>
                    <a:pt x="361823" y="0"/>
                  </a:lnTo>
                  <a:lnTo>
                    <a:pt x="361823" y="361824"/>
                  </a:lnTo>
                  <a:lnTo>
                    <a:pt x="0" y="36182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nb-NO"/>
            </a:p>
          </p:txBody>
        </p:sp>
        <p:sp>
          <p:nvSpPr>
            <p:cNvPr id="8" name="Freeform 8"/>
            <p:cNvSpPr/>
            <p:nvPr/>
          </p:nvSpPr>
          <p:spPr>
            <a:xfrm>
              <a:off x="6648454" y="231618"/>
              <a:ext cx="361823" cy="361823"/>
            </a:xfrm>
            <a:custGeom>
              <a:avLst/>
              <a:gdLst/>
              <a:ahLst/>
              <a:cxnLst/>
              <a:rect l="l" t="t" r="r" b="b"/>
              <a:pathLst>
                <a:path w="361823" h="361823">
                  <a:moveTo>
                    <a:pt x="0" y="0"/>
                  </a:moveTo>
                  <a:lnTo>
                    <a:pt x="361823" y="0"/>
                  </a:lnTo>
                  <a:lnTo>
                    <a:pt x="361823" y="361824"/>
                  </a:lnTo>
                  <a:lnTo>
                    <a:pt x="0" y="36182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nb-NO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4568181" y="210794"/>
              <a:ext cx="1755700" cy="340863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2134"/>
                </a:lnSpc>
              </a:pPr>
              <a:r>
                <a:rPr lang="en-US" sz="1524" b="1" dirty="0" err="1">
                  <a:solidFill>
                    <a:srgbClr val="000000"/>
                  </a:solidFill>
                  <a:latin typeface="Amplitude-Regular"/>
                  <a:ea typeface="Amplitude-Regular"/>
                  <a:cs typeface="Amplitude-Regular"/>
                  <a:sym typeface="Amplitude-Regular"/>
                </a:rPr>
                <a:t>basketnorge</a:t>
              </a:r>
              <a:endParaRPr lang="en-US" sz="1524" b="1" dirty="0">
                <a:solidFill>
                  <a:srgbClr val="000000"/>
                </a:solidFill>
                <a:latin typeface="Amplitude-Regular"/>
                <a:ea typeface="Amplitude-Regular"/>
                <a:cs typeface="Amplitude-Regular"/>
                <a:sym typeface="Amplitude-Regular"/>
              </a:endParaRP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7101065" y="212918"/>
              <a:ext cx="3203265" cy="35174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128"/>
                </a:lnSpc>
              </a:pPr>
              <a:r>
                <a:rPr lang="en-US" sz="1520" b="1">
                  <a:solidFill>
                    <a:srgbClr val="000000"/>
                  </a:solidFill>
                  <a:latin typeface="Amplitude-Regular"/>
                  <a:ea typeface="Amplitude-Regular"/>
                  <a:cs typeface="Amplitude-Regular"/>
                  <a:sym typeface="Amplitude-Regular"/>
                </a:rPr>
                <a:t>Norges Basketballforbund</a:t>
              </a:r>
            </a:p>
          </p:txBody>
        </p:sp>
      </p:grpSp>
      <p:sp>
        <p:nvSpPr>
          <p:cNvPr id="11" name="Freeform 11"/>
          <p:cNvSpPr/>
          <p:nvPr/>
        </p:nvSpPr>
        <p:spPr>
          <a:xfrm>
            <a:off x="15566301" y="9365618"/>
            <a:ext cx="2138812" cy="661240"/>
          </a:xfrm>
          <a:custGeom>
            <a:avLst/>
            <a:gdLst/>
            <a:ahLst/>
            <a:cxnLst/>
            <a:rect l="l" t="t" r="r" b="b"/>
            <a:pathLst>
              <a:path w="2138812" h="661240">
                <a:moveTo>
                  <a:pt x="0" y="0"/>
                </a:moveTo>
                <a:lnTo>
                  <a:pt x="2138813" y="0"/>
                </a:lnTo>
                <a:lnTo>
                  <a:pt x="2138813" y="661239"/>
                </a:lnTo>
                <a:lnTo>
                  <a:pt x="0" y="6612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121566"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2" name="Freeform 12"/>
          <p:cNvSpPr/>
          <p:nvPr/>
        </p:nvSpPr>
        <p:spPr>
          <a:xfrm>
            <a:off x="596857" y="630338"/>
            <a:ext cx="2826914" cy="796724"/>
          </a:xfrm>
          <a:custGeom>
            <a:avLst/>
            <a:gdLst/>
            <a:ahLst/>
            <a:cxnLst/>
            <a:rect l="l" t="t" r="r" b="b"/>
            <a:pathLst>
              <a:path w="2826914" h="796724">
                <a:moveTo>
                  <a:pt x="0" y="0"/>
                </a:moveTo>
                <a:lnTo>
                  <a:pt x="2826914" y="0"/>
                </a:lnTo>
                <a:lnTo>
                  <a:pt x="2826914" y="796724"/>
                </a:lnTo>
                <a:lnTo>
                  <a:pt x="0" y="796724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3" name="Freeform 13"/>
          <p:cNvSpPr/>
          <p:nvPr/>
        </p:nvSpPr>
        <p:spPr>
          <a:xfrm rot="1456502">
            <a:off x="15995738" y="292757"/>
            <a:ext cx="1471887" cy="1471887"/>
          </a:xfrm>
          <a:custGeom>
            <a:avLst/>
            <a:gdLst/>
            <a:ahLst/>
            <a:cxnLst/>
            <a:rect l="l" t="t" r="r" b="b"/>
            <a:pathLst>
              <a:path w="1471887" h="1471887">
                <a:moveTo>
                  <a:pt x="0" y="0"/>
                </a:moveTo>
                <a:lnTo>
                  <a:pt x="1471887" y="0"/>
                </a:lnTo>
                <a:lnTo>
                  <a:pt x="1471887" y="1471886"/>
                </a:lnTo>
                <a:lnTo>
                  <a:pt x="0" y="147188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19999"/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4" name="Freeform 14"/>
          <p:cNvSpPr/>
          <p:nvPr/>
        </p:nvSpPr>
        <p:spPr>
          <a:xfrm rot="5467112">
            <a:off x="15155439" y="3424906"/>
            <a:ext cx="3152486" cy="538789"/>
          </a:xfrm>
          <a:custGeom>
            <a:avLst/>
            <a:gdLst/>
            <a:ahLst/>
            <a:cxnLst/>
            <a:rect l="l" t="t" r="r" b="b"/>
            <a:pathLst>
              <a:path w="3152486" h="538789">
                <a:moveTo>
                  <a:pt x="0" y="0"/>
                </a:moveTo>
                <a:lnTo>
                  <a:pt x="3152486" y="0"/>
                </a:lnTo>
                <a:lnTo>
                  <a:pt x="3152486" y="538788"/>
                </a:lnTo>
                <a:lnTo>
                  <a:pt x="0" y="53878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19999"/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5" name="Freeform 15"/>
          <p:cNvSpPr/>
          <p:nvPr/>
        </p:nvSpPr>
        <p:spPr>
          <a:xfrm rot="1456502">
            <a:off x="15899764" y="5623957"/>
            <a:ext cx="1471887" cy="1471887"/>
          </a:xfrm>
          <a:custGeom>
            <a:avLst/>
            <a:gdLst/>
            <a:ahLst/>
            <a:cxnLst/>
            <a:rect l="l" t="t" r="r" b="b"/>
            <a:pathLst>
              <a:path w="1471887" h="1471887">
                <a:moveTo>
                  <a:pt x="0" y="0"/>
                </a:moveTo>
                <a:lnTo>
                  <a:pt x="1471887" y="0"/>
                </a:lnTo>
                <a:lnTo>
                  <a:pt x="1471887" y="1471886"/>
                </a:lnTo>
                <a:lnTo>
                  <a:pt x="0" y="147188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19999"/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6" name="Freeform 16"/>
          <p:cNvSpPr/>
          <p:nvPr/>
        </p:nvSpPr>
        <p:spPr>
          <a:xfrm>
            <a:off x="16052821" y="1360893"/>
            <a:ext cx="582886" cy="637906"/>
          </a:xfrm>
          <a:custGeom>
            <a:avLst/>
            <a:gdLst/>
            <a:ahLst/>
            <a:cxnLst/>
            <a:rect l="l" t="t" r="r" b="b"/>
            <a:pathLst>
              <a:path w="582886" h="637906">
                <a:moveTo>
                  <a:pt x="0" y="0"/>
                </a:moveTo>
                <a:lnTo>
                  <a:pt x="582887" y="0"/>
                </a:lnTo>
                <a:lnTo>
                  <a:pt x="582887" y="637905"/>
                </a:lnTo>
                <a:lnTo>
                  <a:pt x="0" y="63790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19999"/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7" name="Tittel 17">
            <a:extLst>
              <a:ext uri="{FF2B5EF4-FFF2-40B4-BE49-F238E27FC236}">
                <a16:creationId xmlns:a16="http://schemas.microsoft.com/office/drawing/2014/main" id="{895EFF81-57A9-514A-D6B1-D8573F536C7F}"/>
              </a:ext>
            </a:extLst>
          </p:cNvPr>
          <p:cNvSpPr txBox="1">
            <a:spLocks/>
          </p:cNvSpPr>
          <p:nvPr/>
        </p:nvSpPr>
        <p:spPr>
          <a:xfrm>
            <a:off x="1864254" y="3604526"/>
            <a:ext cx="14567315" cy="513714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sz="8000" dirty="0">
                <a:latin typeface="Amplitude-Regular"/>
                <a:cs typeface="Amplitude-Regular"/>
              </a:rPr>
              <a:t>DIGITAL KLUBBMØTE </a:t>
            </a:r>
          </a:p>
        </p:txBody>
      </p:sp>
      <p:sp>
        <p:nvSpPr>
          <p:cNvPr id="18" name="Plassholder for innhold 18">
            <a:extLst>
              <a:ext uri="{FF2B5EF4-FFF2-40B4-BE49-F238E27FC236}">
                <a16:creationId xmlns:a16="http://schemas.microsoft.com/office/drawing/2014/main" id="{1BA44997-AB0B-FE08-31B8-A219CB5535CB}"/>
              </a:ext>
            </a:extLst>
          </p:cNvPr>
          <p:cNvSpPr txBox="1">
            <a:spLocks/>
          </p:cNvSpPr>
          <p:nvPr/>
        </p:nvSpPr>
        <p:spPr>
          <a:xfrm>
            <a:off x="4132571" y="5500895"/>
            <a:ext cx="9401298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nb-NO" dirty="0">
                <a:latin typeface="Amplitude-Regular"/>
                <a:cs typeface="Amplitude-Regular"/>
              </a:rPr>
              <a:t>29.April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10800000">
            <a:off x="0" y="0"/>
            <a:ext cx="18288000" cy="10287000"/>
            <a:chOff x="0" y="0"/>
            <a:chExt cx="4816593" cy="27093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816592" cy="2709333"/>
            </a:xfrm>
            <a:custGeom>
              <a:avLst/>
              <a:gdLst/>
              <a:ahLst/>
              <a:cxnLst/>
              <a:rect l="l" t="t" r="r" b="b"/>
              <a:pathLst>
                <a:path w="4816592" h="2709333">
                  <a:moveTo>
                    <a:pt x="0" y="0"/>
                  </a:moveTo>
                  <a:lnTo>
                    <a:pt x="4816592" y="0"/>
                  </a:lnTo>
                  <a:lnTo>
                    <a:pt x="4816592" y="2709333"/>
                  </a:lnTo>
                  <a:lnTo>
                    <a:pt x="0" y="2709333"/>
                  </a:lnTo>
                  <a:close/>
                </a:path>
              </a:pathLst>
            </a:custGeom>
            <a:gradFill rotWithShape="1">
              <a:gsLst>
                <a:gs pos="0">
                  <a:srgbClr val="A6A6A6">
                    <a:alpha val="40000"/>
                  </a:srgbClr>
                </a:gs>
                <a:gs pos="100000">
                  <a:srgbClr val="FFFFFF">
                    <a:alpha val="4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nb-NO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816593" cy="275695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34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-2057978" y="9255918"/>
            <a:ext cx="20643783" cy="440318"/>
            <a:chOff x="1" y="6350"/>
            <a:chExt cx="27525044" cy="587091"/>
          </a:xfrm>
        </p:grpSpPr>
        <p:sp>
          <p:nvSpPr>
            <p:cNvPr id="6" name="AutoShape 6"/>
            <p:cNvSpPr/>
            <p:nvPr/>
          </p:nvSpPr>
          <p:spPr>
            <a:xfrm>
              <a:off x="1" y="6350"/>
              <a:ext cx="27525044" cy="6350"/>
            </a:xfrm>
            <a:prstGeom prst="line">
              <a:avLst/>
            </a:prstGeom>
            <a:ln w="12700" cap="flat">
              <a:solidFill>
                <a:srgbClr val="1F1D1A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7" name="Freeform 7"/>
            <p:cNvSpPr/>
            <p:nvPr/>
          </p:nvSpPr>
          <p:spPr>
            <a:xfrm>
              <a:off x="4115573" y="231618"/>
              <a:ext cx="361823" cy="361823"/>
            </a:xfrm>
            <a:custGeom>
              <a:avLst/>
              <a:gdLst/>
              <a:ahLst/>
              <a:cxnLst/>
              <a:rect l="l" t="t" r="r" b="b"/>
              <a:pathLst>
                <a:path w="361823" h="361823">
                  <a:moveTo>
                    <a:pt x="0" y="0"/>
                  </a:moveTo>
                  <a:lnTo>
                    <a:pt x="361823" y="0"/>
                  </a:lnTo>
                  <a:lnTo>
                    <a:pt x="361823" y="361824"/>
                  </a:lnTo>
                  <a:lnTo>
                    <a:pt x="0" y="36182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nb-NO"/>
            </a:p>
          </p:txBody>
        </p:sp>
        <p:sp>
          <p:nvSpPr>
            <p:cNvPr id="8" name="Freeform 8"/>
            <p:cNvSpPr/>
            <p:nvPr/>
          </p:nvSpPr>
          <p:spPr>
            <a:xfrm>
              <a:off x="6648454" y="231618"/>
              <a:ext cx="361823" cy="361823"/>
            </a:xfrm>
            <a:custGeom>
              <a:avLst/>
              <a:gdLst/>
              <a:ahLst/>
              <a:cxnLst/>
              <a:rect l="l" t="t" r="r" b="b"/>
              <a:pathLst>
                <a:path w="361823" h="361823">
                  <a:moveTo>
                    <a:pt x="0" y="0"/>
                  </a:moveTo>
                  <a:lnTo>
                    <a:pt x="361823" y="0"/>
                  </a:lnTo>
                  <a:lnTo>
                    <a:pt x="361823" y="361824"/>
                  </a:lnTo>
                  <a:lnTo>
                    <a:pt x="0" y="36182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nb-NO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4568184" y="210794"/>
              <a:ext cx="1683197" cy="340863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2134"/>
                </a:lnSpc>
              </a:pPr>
              <a:r>
                <a:rPr lang="en-US" sz="1524" b="1" dirty="0" err="1">
                  <a:solidFill>
                    <a:srgbClr val="000000"/>
                  </a:solidFill>
                  <a:latin typeface="Amplitude-Regular"/>
                  <a:ea typeface="Amplitude-Regular"/>
                  <a:cs typeface="Amplitude-Regular"/>
                  <a:sym typeface="Amplitude-Regular"/>
                </a:rPr>
                <a:t>basketnorge</a:t>
              </a:r>
              <a:endParaRPr lang="en-US" sz="1524" b="1" dirty="0">
                <a:solidFill>
                  <a:srgbClr val="000000"/>
                </a:solidFill>
                <a:latin typeface="Amplitude-Regular"/>
                <a:ea typeface="Amplitude-Regular"/>
                <a:cs typeface="Amplitude-Regular"/>
                <a:sym typeface="Amplitude-Regular"/>
              </a:endParaRP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7101065" y="212918"/>
              <a:ext cx="3203265" cy="35174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128"/>
                </a:lnSpc>
              </a:pPr>
              <a:r>
                <a:rPr lang="en-US" sz="1520" b="1">
                  <a:solidFill>
                    <a:srgbClr val="000000"/>
                  </a:solidFill>
                  <a:latin typeface="Amplitude-Regular"/>
                  <a:ea typeface="Amplitude-Regular"/>
                  <a:cs typeface="Amplitude-Regular"/>
                  <a:sym typeface="Amplitude-Regular"/>
                </a:rPr>
                <a:t>Norges Basketballforbund</a:t>
              </a:r>
            </a:p>
          </p:txBody>
        </p:sp>
      </p:grpSp>
      <p:sp>
        <p:nvSpPr>
          <p:cNvPr id="11" name="Freeform 11"/>
          <p:cNvSpPr/>
          <p:nvPr/>
        </p:nvSpPr>
        <p:spPr>
          <a:xfrm>
            <a:off x="15566301" y="9365618"/>
            <a:ext cx="2138812" cy="661240"/>
          </a:xfrm>
          <a:custGeom>
            <a:avLst/>
            <a:gdLst/>
            <a:ahLst/>
            <a:cxnLst/>
            <a:rect l="l" t="t" r="r" b="b"/>
            <a:pathLst>
              <a:path w="2138812" h="661240">
                <a:moveTo>
                  <a:pt x="0" y="0"/>
                </a:moveTo>
                <a:lnTo>
                  <a:pt x="2138813" y="0"/>
                </a:lnTo>
                <a:lnTo>
                  <a:pt x="2138813" y="661239"/>
                </a:lnTo>
                <a:lnTo>
                  <a:pt x="0" y="6612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121566"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2" name="Freeform 12"/>
          <p:cNvSpPr/>
          <p:nvPr/>
        </p:nvSpPr>
        <p:spPr>
          <a:xfrm>
            <a:off x="596857" y="630338"/>
            <a:ext cx="2826914" cy="796724"/>
          </a:xfrm>
          <a:custGeom>
            <a:avLst/>
            <a:gdLst/>
            <a:ahLst/>
            <a:cxnLst/>
            <a:rect l="l" t="t" r="r" b="b"/>
            <a:pathLst>
              <a:path w="2826914" h="796724">
                <a:moveTo>
                  <a:pt x="0" y="0"/>
                </a:moveTo>
                <a:lnTo>
                  <a:pt x="2826914" y="0"/>
                </a:lnTo>
                <a:lnTo>
                  <a:pt x="2826914" y="796724"/>
                </a:lnTo>
                <a:lnTo>
                  <a:pt x="0" y="796724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nb-NO"/>
          </a:p>
        </p:txBody>
      </p:sp>
      <p:grpSp>
        <p:nvGrpSpPr>
          <p:cNvPr id="13" name="Group 13"/>
          <p:cNvGrpSpPr/>
          <p:nvPr/>
        </p:nvGrpSpPr>
        <p:grpSpPr>
          <a:xfrm>
            <a:off x="3162647" y="1987296"/>
            <a:ext cx="11962706" cy="5589440"/>
            <a:chOff x="0" y="0"/>
            <a:chExt cx="15950275" cy="7452587"/>
          </a:xfrm>
        </p:grpSpPr>
        <p:grpSp>
          <p:nvGrpSpPr>
            <p:cNvPr id="14" name="Group 14"/>
            <p:cNvGrpSpPr/>
            <p:nvPr/>
          </p:nvGrpSpPr>
          <p:grpSpPr>
            <a:xfrm>
              <a:off x="140187" y="0"/>
              <a:ext cx="4666737" cy="2102780"/>
              <a:chOff x="0" y="0"/>
              <a:chExt cx="985390" cy="444006"/>
            </a:xfrm>
          </p:grpSpPr>
          <p:sp>
            <p:nvSpPr>
              <p:cNvPr id="15" name="Freeform 15"/>
              <p:cNvSpPr/>
              <p:nvPr/>
            </p:nvSpPr>
            <p:spPr>
              <a:xfrm>
                <a:off x="0" y="0"/>
                <a:ext cx="985390" cy="444006"/>
              </a:xfrm>
              <a:custGeom>
                <a:avLst/>
                <a:gdLst/>
                <a:ahLst/>
                <a:cxnLst/>
                <a:rect l="l" t="t" r="r" b="b"/>
                <a:pathLst>
                  <a:path w="985390" h="444006">
                    <a:moveTo>
                      <a:pt x="0" y="0"/>
                    </a:moveTo>
                    <a:lnTo>
                      <a:pt x="985390" y="0"/>
                    </a:lnTo>
                    <a:lnTo>
                      <a:pt x="985390" y="444006"/>
                    </a:lnTo>
                    <a:lnTo>
                      <a:pt x="0" y="444006"/>
                    </a:lnTo>
                    <a:close/>
                  </a:path>
                </a:pathLst>
              </a:custGeom>
              <a:solidFill>
                <a:srgbClr val="1F295A"/>
              </a:solidFill>
            </p:spPr>
            <p:txBody>
              <a:bodyPr/>
              <a:lstStyle/>
              <a:p>
                <a:endParaRPr lang="nb-NO"/>
              </a:p>
            </p:txBody>
          </p:sp>
          <p:sp>
            <p:nvSpPr>
              <p:cNvPr id="16" name="TextBox 16"/>
              <p:cNvSpPr txBox="1"/>
              <p:nvPr/>
            </p:nvSpPr>
            <p:spPr>
              <a:xfrm>
                <a:off x="0" y="-47625"/>
                <a:ext cx="985390" cy="491631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320"/>
                  </a:lnSpc>
                </a:pPr>
                <a:endParaRPr/>
              </a:p>
            </p:txBody>
          </p:sp>
        </p:grpSp>
        <p:grpSp>
          <p:nvGrpSpPr>
            <p:cNvPr id="17" name="Group 17"/>
            <p:cNvGrpSpPr/>
            <p:nvPr/>
          </p:nvGrpSpPr>
          <p:grpSpPr>
            <a:xfrm>
              <a:off x="5595847" y="5907"/>
              <a:ext cx="4666737" cy="2102780"/>
              <a:chOff x="0" y="0"/>
              <a:chExt cx="985390" cy="444006"/>
            </a:xfrm>
          </p:grpSpPr>
          <p:sp>
            <p:nvSpPr>
              <p:cNvPr id="18" name="Freeform 18"/>
              <p:cNvSpPr/>
              <p:nvPr/>
            </p:nvSpPr>
            <p:spPr>
              <a:xfrm>
                <a:off x="0" y="0"/>
                <a:ext cx="985390" cy="444006"/>
              </a:xfrm>
              <a:custGeom>
                <a:avLst/>
                <a:gdLst/>
                <a:ahLst/>
                <a:cxnLst/>
                <a:rect l="l" t="t" r="r" b="b"/>
                <a:pathLst>
                  <a:path w="985390" h="444006">
                    <a:moveTo>
                      <a:pt x="0" y="0"/>
                    </a:moveTo>
                    <a:lnTo>
                      <a:pt x="985390" y="0"/>
                    </a:lnTo>
                    <a:lnTo>
                      <a:pt x="985390" y="444006"/>
                    </a:lnTo>
                    <a:lnTo>
                      <a:pt x="0" y="444006"/>
                    </a:lnTo>
                    <a:close/>
                  </a:path>
                </a:pathLst>
              </a:custGeom>
              <a:solidFill>
                <a:srgbClr val="1F295A"/>
              </a:solidFill>
            </p:spPr>
            <p:txBody>
              <a:bodyPr/>
              <a:lstStyle/>
              <a:p>
                <a:endParaRPr lang="nb-NO"/>
              </a:p>
            </p:txBody>
          </p:sp>
          <p:sp>
            <p:nvSpPr>
              <p:cNvPr id="19" name="TextBox 19"/>
              <p:cNvSpPr txBox="1"/>
              <p:nvPr/>
            </p:nvSpPr>
            <p:spPr>
              <a:xfrm>
                <a:off x="0" y="-47625"/>
                <a:ext cx="985390" cy="491631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320"/>
                  </a:lnSpc>
                </a:pPr>
                <a:endParaRPr/>
              </a:p>
            </p:txBody>
          </p:sp>
        </p:grpSp>
        <p:grpSp>
          <p:nvGrpSpPr>
            <p:cNvPr id="20" name="Group 20"/>
            <p:cNvGrpSpPr/>
            <p:nvPr/>
          </p:nvGrpSpPr>
          <p:grpSpPr>
            <a:xfrm>
              <a:off x="11283538" y="0"/>
              <a:ext cx="4666737" cy="2102780"/>
              <a:chOff x="0" y="0"/>
              <a:chExt cx="985390" cy="444006"/>
            </a:xfrm>
          </p:grpSpPr>
          <p:sp>
            <p:nvSpPr>
              <p:cNvPr id="21" name="Freeform 21"/>
              <p:cNvSpPr/>
              <p:nvPr/>
            </p:nvSpPr>
            <p:spPr>
              <a:xfrm>
                <a:off x="0" y="0"/>
                <a:ext cx="985390" cy="444006"/>
              </a:xfrm>
              <a:custGeom>
                <a:avLst/>
                <a:gdLst/>
                <a:ahLst/>
                <a:cxnLst/>
                <a:rect l="l" t="t" r="r" b="b"/>
                <a:pathLst>
                  <a:path w="985390" h="444006">
                    <a:moveTo>
                      <a:pt x="0" y="0"/>
                    </a:moveTo>
                    <a:lnTo>
                      <a:pt x="985390" y="0"/>
                    </a:lnTo>
                    <a:lnTo>
                      <a:pt x="985390" y="444006"/>
                    </a:lnTo>
                    <a:lnTo>
                      <a:pt x="0" y="444006"/>
                    </a:lnTo>
                    <a:close/>
                  </a:path>
                </a:pathLst>
              </a:custGeom>
              <a:solidFill>
                <a:srgbClr val="1F295A"/>
              </a:solidFill>
            </p:spPr>
            <p:txBody>
              <a:bodyPr/>
              <a:lstStyle/>
              <a:p>
                <a:endParaRPr lang="nb-NO"/>
              </a:p>
            </p:txBody>
          </p:sp>
          <p:sp>
            <p:nvSpPr>
              <p:cNvPr id="22" name="TextBox 22"/>
              <p:cNvSpPr txBox="1"/>
              <p:nvPr/>
            </p:nvSpPr>
            <p:spPr>
              <a:xfrm>
                <a:off x="0" y="-47625"/>
                <a:ext cx="985390" cy="491631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320"/>
                  </a:lnSpc>
                </a:pPr>
                <a:endParaRPr/>
              </a:p>
            </p:txBody>
          </p:sp>
        </p:grpSp>
        <p:grpSp>
          <p:nvGrpSpPr>
            <p:cNvPr id="23" name="Group 23"/>
            <p:cNvGrpSpPr/>
            <p:nvPr/>
          </p:nvGrpSpPr>
          <p:grpSpPr>
            <a:xfrm>
              <a:off x="140187" y="2676752"/>
              <a:ext cx="4666737" cy="2102780"/>
              <a:chOff x="0" y="0"/>
              <a:chExt cx="985390" cy="444006"/>
            </a:xfrm>
          </p:grpSpPr>
          <p:sp>
            <p:nvSpPr>
              <p:cNvPr id="24" name="Freeform 24"/>
              <p:cNvSpPr/>
              <p:nvPr/>
            </p:nvSpPr>
            <p:spPr>
              <a:xfrm>
                <a:off x="0" y="0"/>
                <a:ext cx="985390" cy="444006"/>
              </a:xfrm>
              <a:custGeom>
                <a:avLst/>
                <a:gdLst/>
                <a:ahLst/>
                <a:cxnLst/>
                <a:rect l="l" t="t" r="r" b="b"/>
                <a:pathLst>
                  <a:path w="985390" h="444006">
                    <a:moveTo>
                      <a:pt x="0" y="0"/>
                    </a:moveTo>
                    <a:lnTo>
                      <a:pt x="985390" y="0"/>
                    </a:lnTo>
                    <a:lnTo>
                      <a:pt x="985390" y="444006"/>
                    </a:lnTo>
                    <a:lnTo>
                      <a:pt x="0" y="444006"/>
                    </a:lnTo>
                    <a:close/>
                  </a:path>
                </a:pathLst>
              </a:custGeom>
              <a:solidFill>
                <a:srgbClr val="1F295A"/>
              </a:solidFill>
            </p:spPr>
            <p:txBody>
              <a:bodyPr/>
              <a:lstStyle/>
              <a:p>
                <a:endParaRPr lang="nb-NO"/>
              </a:p>
            </p:txBody>
          </p:sp>
          <p:sp>
            <p:nvSpPr>
              <p:cNvPr id="25" name="TextBox 25"/>
              <p:cNvSpPr txBox="1"/>
              <p:nvPr/>
            </p:nvSpPr>
            <p:spPr>
              <a:xfrm>
                <a:off x="0" y="-47625"/>
                <a:ext cx="985390" cy="491631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320"/>
                  </a:lnSpc>
                </a:pPr>
                <a:endParaRPr/>
              </a:p>
            </p:txBody>
          </p:sp>
        </p:grpSp>
        <p:grpSp>
          <p:nvGrpSpPr>
            <p:cNvPr id="26" name="Group 26"/>
            <p:cNvGrpSpPr/>
            <p:nvPr/>
          </p:nvGrpSpPr>
          <p:grpSpPr>
            <a:xfrm>
              <a:off x="5595847" y="2676752"/>
              <a:ext cx="4666737" cy="2102780"/>
              <a:chOff x="0" y="0"/>
              <a:chExt cx="985390" cy="444006"/>
            </a:xfrm>
          </p:grpSpPr>
          <p:sp>
            <p:nvSpPr>
              <p:cNvPr id="27" name="Freeform 27"/>
              <p:cNvSpPr/>
              <p:nvPr/>
            </p:nvSpPr>
            <p:spPr>
              <a:xfrm>
                <a:off x="0" y="0"/>
                <a:ext cx="985390" cy="444006"/>
              </a:xfrm>
              <a:custGeom>
                <a:avLst/>
                <a:gdLst/>
                <a:ahLst/>
                <a:cxnLst/>
                <a:rect l="l" t="t" r="r" b="b"/>
                <a:pathLst>
                  <a:path w="985390" h="444006">
                    <a:moveTo>
                      <a:pt x="0" y="0"/>
                    </a:moveTo>
                    <a:lnTo>
                      <a:pt x="985390" y="0"/>
                    </a:lnTo>
                    <a:lnTo>
                      <a:pt x="985390" y="444006"/>
                    </a:lnTo>
                    <a:lnTo>
                      <a:pt x="0" y="444006"/>
                    </a:lnTo>
                    <a:close/>
                  </a:path>
                </a:pathLst>
              </a:custGeom>
              <a:solidFill>
                <a:srgbClr val="1F295A"/>
              </a:solidFill>
            </p:spPr>
            <p:txBody>
              <a:bodyPr/>
              <a:lstStyle/>
              <a:p>
                <a:endParaRPr lang="nb-NO"/>
              </a:p>
            </p:txBody>
          </p:sp>
          <p:sp>
            <p:nvSpPr>
              <p:cNvPr id="28" name="TextBox 28"/>
              <p:cNvSpPr txBox="1"/>
              <p:nvPr/>
            </p:nvSpPr>
            <p:spPr>
              <a:xfrm>
                <a:off x="0" y="-47625"/>
                <a:ext cx="985390" cy="491631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320"/>
                  </a:lnSpc>
                </a:pPr>
                <a:endParaRPr/>
              </a:p>
            </p:txBody>
          </p:sp>
        </p:grpSp>
        <p:grpSp>
          <p:nvGrpSpPr>
            <p:cNvPr id="29" name="Group 29"/>
            <p:cNvGrpSpPr/>
            <p:nvPr/>
          </p:nvGrpSpPr>
          <p:grpSpPr>
            <a:xfrm>
              <a:off x="11283538" y="2676752"/>
              <a:ext cx="4666737" cy="2102780"/>
              <a:chOff x="0" y="0"/>
              <a:chExt cx="985390" cy="444006"/>
            </a:xfrm>
          </p:grpSpPr>
          <p:sp>
            <p:nvSpPr>
              <p:cNvPr id="30" name="Freeform 30"/>
              <p:cNvSpPr/>
              <p:nvPr/>
            </p:nvSpPr>
            <p:spPr>
              <a:xfrm>
                <a:off x="0" y="0"/>
                <a:ext cx="985390" cy="444006"/>
              </a:xfrm>
              <a:custGeom>
                <a:avLst/>
                <a:gdLst/>
                <a:ahLst/>
                <a:cxnLst/>
                <a:rect l="l" t="t" r="r" b="b"/>
                <a:pathLst>
                  <a:path w="985390" h="444006">
                    <a:moveTo>
                      <a:pt x="0" y="0"/>
                    </a:moveTo>
                    <a:lnTo>
                      <a:pt x="985390" y="0"/>
                    </a:lnTo>
                    <a:lnTo>
                      <a:pt x="985390" y="444006"/>
                    </a:lnTo>
                    <a:lnTo>
                      <a:pt x="0" y="444006"/>
                    </a:lnTo>
                    <a:close/>
                  </a:path>
                </a:pathLst>
              </a:custGeom>
              <a:solidFill>
                <a:srgbClr val="1F295A"/>
              </a:solidFill>
            </p:spPr>
            <p:txBody>
              <a:bodyPr/>
              <a:lstStyle/>
              <a:p>
                <a:endParaRPr lang="nb-NO"/>
              </a:p>
            </p:txBody>
          </p:sp>
          <p:sp>
            <p:nvSpPr>
              <p:cNvPr id="31" name="TextBox 31"/>
              <p:cNvSpPr txBox="1"/>
              <p:nvPr/>
            </p:nvSpPr>
            <p:spPr>
              <a:xfrm>
                <a:off x="0" y="-47625"/>
                <a:ext cx="985390" cy="491631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320"/>
                  </a:lnSpc>
                </a:pPr>
                <a:endParaRPr/>
              </a:p>
            </p:txBody>
          </p:sp>
        </p:grpSp>
        <p:grpSp>
          <p:nvGrpSpPr>
            <p:cNvPr id="32" name="Group 32"/>
            <p:cNvGrpSpPr/>
            <p:nvPr/>
          </p:nvGrpSpPr>
          <p:grpSpPr>
            <a:xfrm>
              <a:off x="140187" y="5349808"/>
              <a:ext cx="4666737" cy="2102780"/>
              <a:chOff x="0" y="0"/>
              <a:chExt cx="985390" cy="444006"/>
            </a:xfrm>
          </p:grpSpPr>
          <p:sp>
            <p:nvSpPr>
              <p:cNvPr id="33" name="Freeform 33"/>
              <p:cNvSpPr/>
              <p:nvPr/>
            </p:nvSpPr>
            <p:spPr>
              <a:xfrm>
                <a:off x="0" y="0"/>
                <a:ext cx="985390" cy="444006"/>
              </a:xfrm>
              <a:custGeom>
                <a:avLst/>
                <a:gdLst/>
                <a:ahLst/>
                <a:cxnLst/>
                <a:rect l="l" t="t" r="r" b="b"/>
                <a:pathLst>
                  <a:path w="985390" h="444006">
                    <a:moveTo>
                      <a:pt x="0" y="0"/>
                    </a:moveTo>
                    <a:lnTo>
                      <a:pt x="985390" y="0"/>
                    </a:lnTo>
                    <a:lnTo>
                      <a:pt x="985390" y="444006"/>
                    </a:lnTo>
                    <a:lnTo>
                      <a:pt x="0" y="444006"/>
                    </a:lnTo>
                    <a:close/>
                  </a:path>
                </a:pathLst>
              </a:custGeom>
              <a:solidFill>
                <a:srgbClr val="1F295A"/>
              </a:solidFill>
            </p:spPr>
            <p:txBody>
              <a:bodyPr/>
              <a:lstStyle/>
              <a:p>
                <a:endParaRPr lang="nb-NO"/>
              </a:p>
            </p:txBody>
          </p:sp>
          <p:sp>
            <p:nvSpPr>
              <p:cNvPr id="34" name="TextBox 34"/>
              <p:cNvSpPr txBox="1"/>
              <p:nvPr/>
            </p:nvSpPr>
            <p:spPr>
              <a:xfrm>
                <a:off x="0" y="-47625"/>
                <a:ext cx="985390" cy="491631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320"/>
                  </a:lnSpc>
                </a:pPr>
                <a:endParaRPr/>
              </a:p>
            </p:txBody>
          </p:sp>
        </p:grpSp>
        <p:grpSp>
          <p:nvGrpSpPr>
            <p:cNvPr id="35" name="Group 35"/>
            <p:cNvGrpSpPr/>
            <p:nvPr/>
          </p:nvGrpSpPr>
          <p:grpSpPr>
            <a:xfrm>
              <a:off x="5595847" y="5349808"/>
              <a:ext cx="4666737" cy="2102780"/>
              <a:chOff x="0" y="0"/>
              <a:chExt cx="985390" cy="444006"/>
            </a:xfrm>
          </p:grpSpPr>
          <p:sp>
            <p:nvSpPr>
              <p:cNvPr id="36" name="Freeform 36"/>
              <p:cNvSpPr/>
              <p:nvPr/>
            </p:nvSpPr>
            <p:spPr>
              <a:xfrm>
                <a:off x="0" y="0"/>
                <a:ext cx="985390" cy="444006"/>
              </a:xfrm>
              <a:custGeom>
                <a:avLst/>
                <a:gdLst/>
                <a:ahLst/>
                <a:cxnLst/>
                <a:rect l="l" t="t" r="r" b="b"/>
                <a:pathLst>
                  <a:path w="985390" h="444006">
                    <a:moveTo>
                      <a:pt x="0" y="0"/>
                    </a:moveTo>
                    <a:lnTo>
                      <a:pt x="985390" y="0"/>
                    </a:lnTo>
                    <a:lnTo>
                      <a:pt x="985390" y="444006"/>
                    </a:lnTo>
                    <a:lnTo>
                      <a:pt x="0" y="444006"/>
                    </a:lnTo>
                    <a:close/>
                  </a:path>
                </a:pathLst>
              </a:custGeom>
              <a:solidFill>
                <a:srgbClr val="1F295A"/>
              </a:solidFill>
            </p:spPr>
            <p:txBody>
              <a:bodyPr/>
              <a:lstStyle/>
              <a:p>
                <a:endParaRPr lang="nb-NO"/>
              </a:p>
            </p:txBody>
          </p:sp>
          <p:sp>
            <p:nvSpPr>
              <p:cNvPr id="37" name="TextBox 37"/>
              <p:cNvSpPr txBox="1"/>
              <p:nvPr/>
            </p:nvSpPr>
            <p:spPr>
              <a:xfrm>
                <a:off x="0" y="-47625"/>
                <a:ext cx="985390" cy="491631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320"/>
                  </a:lnSpc>
                </a:pPr>
                <a:endParaRPr/>
              </a:p>
            </p:txBody>
          </p:sp>
        </p:grpSp>
        <p:grpSp>
          <p:nvGrpSpPr>
            <p:cNvPr id="38" name="Group 38"/>
            <p:cNvGrpSpPr/>
            <p:nvPr/>
          </p:nvGrpSpPr>
          <p:grpSpPr>
            <a:xfrm>
              <a:off x="11283538" y="5349808"/>
              <a:ext cx="4666737" cy="2102780"/>
              <a:chOff x="0" y="0"/>
              <a:chExt cx="985390" cy="444006"/>
            </a:xfrm>
          </p:grpSpPr>
          <p:sp>
            <p:nvSpPr>
              <p:cNvPr id="39" name="Freeform 39"/>
              <p:cNvSpPr/>
              <p:nvPr/>
            </p:nvSpPr>
            <p:spPr>
              <a:xfrm>
                <a:off x="0" y="0"/>
                <a:ext cx="985390" cy="444006"/>
              </a:xfrm>
              <a:custGeom>
                <a:avLst/>
                <a:gdLst/>
                <a:ahLst/>
                <a:cxnLst/>
                <a:rect l="l" t="t" r="r" b="b"/>
                <a:pathLst>
                  <a:path w="985390" h="444006">
                    <a:moveTo>
                      <a:pt x="0" y="0"/>
                    </a:moveTo>
                    <a:lnTo>
                      <a:pt x="985390" y="0"/>
                    </a:lnTo>
                    <a:lnTo>
                      <a:pt x="985390" y="444006"/>
                    </a:lnTo>
                    <a:lnTo>
                      <a:pt x="0" y="444006"/>
                    </a:lnTo>
                    <a:close/>
                  </a:path>
                </a:pathLst>
              </a:custGeom>
              <a:solidFill>
                <a:srgbClr val="1F295A"/>
              </a:solidFill>
            </p:spPr>
            <p:txBody>
              <a:bodyPr/>
              <a:lstStyle/>
              <a:p>
                <a:endParaRPr lang="nb-NO"/>
              </a:p>
            </p:txBody>
          </p:sp>
          <p:sp>
            <p:nvSpPr>
              <p:cNvPr id="40" name="TextBox 40"/>
              <p:cNvSpPr txBox="1"/>
              <p:nvPr/>
            </p:nvSpPr>
            <p:spPr>
              <a:xfrm>
                <a:off x="0" y="-47625"/>
                <a:ext cx="985390" cy="491631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320"/>
                  </a:lnSpc>
                </a:pPr>
                <a:endParaRPr/>
              </a:p>
            </p:txBody>
          </p:sp>
        </p:grpSp>
        <p:sp>
          <p:nvSpPr>
            <p:cNvPr id="41" name="Freeform 41"/>
            <p:cNvSpPr/>
            <p:nvPr/>
          </p:nvSpPr>
          <p:spPr>
            <a:xfrm>
              <a:off x="6829023" y="243664"/>
              <a:ext cx="2200385" cy="1615451"/>
            </a:xfrm>
            <a:custGeom>
              <a:avLst/>
              <a:gdLst/>
              <a:ahLst/>
              <a:cxnLst/>
              <a:rect l="l" t="t" r="r" b="b"/>
              <a:pathLst>
                <a:path w="2200385" h="1615451">
                  <a:moveTo>
                    <a:pt x="0" y="0"/>
                  </a:moveTo>
                  <a:lnTo>
                    <a:pt x="2200385" y="0"/>
                  </a:lnTo>
                  <a:lnTo>
                    <a:pt x="2200385" y="1615451"/>
                  </a:lnTo>
                  <a:lnTo>
                    <a:pt x="0" y="161545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175821" t="-24955" r="-169285" b="-526952"/>
              </a:stretch>
            </a:blipFill>
          </p:spPr>
          <p:txBody>
            <a:bodyPr/>
            <a:lstStyle/>
            <a:p>
              <a:endParaRPr lang="nb-NO"/>
            </a:p>
          </p:txBody>
        </p:sp>
        <p:sp>
          <p:nvSpPr>
            <p:cNvPr id="42" name="Freeform 42"/>
            <p:cNvSpPr/>
            <p:nvPr/>
          </p:nvSpPr>
          <p:spPr>
            <a:xfrm>
              <a:off x="11414999" y="394553"/>
              <a:ext cx="4403815" cy="1619455"/>
            </a:xfrm>
            <a:custGeom>
              <a:avLst/>
              <a:gdLst/>
              <a:ahLst/>
              <a:cxnLst/>
              <a:rect l="l" t="t" r="r" b="b"/>
              <a:pathLst>
                <a:path w="4403815" h="1619455">
                  <a:moveTo>
                    <a:pt x="0" y="0"/>
                  </a:moveTo>
                  <a:lnTo>
                    <a:pt x="4403815" y="0"/>
                  </a:lnTo>
                  <a:lnTo>
                    <a:pt x="4403815" y="1619456"/>
                  </a:lnTo>
                  <a:lnTo>
                    <a:pt x="0" y="16194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13960" t="-139693" r="-108439" b="-410603"/>
              </a:stretch>
            </a:blipFill>
          </p:spPr>
          <p:txBody>
            <a:bodyPr/>
            <a:lstStyle/>
            <a:p>
              <a:endParaRPr lang="nb-NO"/>
            </a:p>
          </p:txBody>
        </p:sp>
        <p:sp>
          <p:nvSpPr>
            <p:cNvPr id="43" name="Freeform 43"/>
            <p:cNvSpPr/>
            <p:nvPr/>
          </p:nvSpPr>
          <p:spPr>
            <a:xfrm>
              <a:off x="6108344" y="2918414"/>
              <a:ext cx="3641743" cy="1507575"/>
            </a:xfrm>
            <a:custGeom>
              <a:avLst/>
              <a:gdLst/>
              <a:ahLst/>
              <a:cxnLst/>
              <a:rect l="l" t="t" r="r" b="b"/>
              <a:pathLst>
                <a:path w="3641743" h="1507575">
                  <a:moveTo>
                    <a:pt x="0" y="0"/>
                  </a:moveTo>
                  <a:lnTo>
                    <a:pt x="3641743" y="0"/>
                  </a:lnTo>
                  <a:lnTo>
                    <a:pt x="3641743" y="1507576"/>
                  </a:lnTo>
                  <a:lnTo>
                    <a:pt x="0" y="15075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145812" t="-273510" r="-23126" b="-325045"/>
              </a:stretch>
            </a:blipFill>
          </p:spPr>
          <p:txBody>
            <a:bodyPr/>
            <a:lstStyle/>
            <a:p>
              <a:endParaRPr lang="nb-NO"/>
            </a:p>
          </p:txBody>
        </p:sp>
        <p:sp>
          <p:nvSpPr>
            <p:cNvPr id="44" name="Freeform 44"/>
            <p:cNvSpPr/>
            <p:nvPr/>
          </p:nvSpPr>
          <p:spPr>
            <a:xfrm>
              <a:off x="12377051" y="2765630"/>
              <a:ext cx="2499059" cy="1927233"/>
            </a:xfrm>
            <a:custGeom>
              <a:avLst/>
              <a:gdLst/>
              <a:ahLst/>
              <a:cxnLst/>
              <a:rect l="l" t="t" r="r" b="b"/>
              <a:pathLst>
                <a:path w="2499059" h="1927233">
                  <a:moveTo>
                    <a:pt x="0" y="0"/>
                  </a:moveTo>
                  <a:lnTo>
                    <a:pt x="2499059" y="0"/>
                  </a:lnTo>
                  <a:lnTo>
                    <a:pt x="2499059" y="1927234"/>
                  </a:lnTo>
                  <a:lnTo>
                    <a:pt x="0" y="192723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110523" t="-201414" r="-181386" b="-245030"/>
              </a:stretch>
            </a:blipFill>
          </p:spPr>
          <p:txBody>
            <a:bodyPr/>
            <a:lstStyle/>
            <a:p>
              <a:endParaRPr lang="nb-NO"/>
            </a:p>
          </p:txBody>
        </p:sp>
        <p:sp>
          <p:nvSpPr>
            <p:cNvPr id="45" name="Freeform 45"/>
            <p:cNvSpPr/>
            <p:nvPr/>
          </p:nvSpPr>
          <p:spPr>
            <a:xfrm>
              <a:off x="1422780" y="5530695"/>
              <a:ext cx="1825436" cy="1743215"/>
            </a:xfrm>
            <a:custGeom>
              <a:avLst/>
              <a:gdLst/>
              <a:ahLst/>
              <a:cxnLst/>
              <a:rect l="l" t="t" r="r" b="b"/>
              <a:pathLst>
                <a:path w="1825436" h="1743215">
                  <a:moveTo>
                    <a:pt x="0" y="0"/>
                  </a:moveTo>
                  <a:lnTo>
                    <a:pt x="1825436" y="0"/>
                  </a:lnTo>
                  <a:lnTo>
                    <a:pt x="1825436" y="1743215"/>
                  </a:lnTo>
                  <a:lnTo>
                    <a:pt x="0" y="17432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60385" t="-222676" r="-376147" b="-281452"/>
              </a:stretch>
            </a:blipFill>
          </p:spPr>
          <p:txBody>
            <a:bodyPr/>
            <a:lstStyle/>
            <a:p>
              <a:endParaRPr lang="nb-NO"/>
            </a:p>
          </p:txBody>
        </p:sp>
        <p:sp>
          <p:nvSpPr>
            <p:cNvPr id="46" name="Freeform 46"/>
            <p:cNvSpPr/>
            <p:nvPr/>
          </p:nvSpPr>
          <p:spPr>
            <a:xfrm>
              <a:off x="5718052" y="5711583"/>
              <a:ext cx="4032035" cy="1381439"/>
            </a:xfrm>
            <a:custGeom>
              <a:avLst/>
              <a:gdLst/>
              <a:ahLst/>
              <a:cxnLst/>
              <a:rect l="l" t="t" r="r" b="b"/>
              <a:pathLst>
                <a:path w="4032035" h="1381439">
                  <a:moveTo>
                    <a:pt x="0" y="0"/>
                  </a:moveTo>
                  <a:lnTo>
                    <a:pt x="4032035" y="0"/>
                  </a:lnTo>
                  <a:lnTo>
                    <a:pt x="4032035" y="1381439"/>
                  </a:lnTo>
                  <a:lnTo>
                    <a:pt x="0" y="13814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120757" t="-433367" r="-22148" b="-228971"/>
              </a:stretch>
            </a:blipFill>
          </p:spPr>
          <p:txBody>
            <a:bodyPr/>
            <a:lstStyle/>
            <a:p>
              <a:endParaRPr lang="nb-NO"/>
            </a:p>
          </p:txBody>
        </p:sp>
        <p:sp>
          <p:nvSpPr>
            <p:cNvPr id="47" name="Freeform 47"/>
            <p:cNvSpPr/>
            <p:nvPr/>
          </p:nvSpPr>
          <p:spPr>
            <a:xfrm>
              <a:off x="11283538" y="5735632"/>
              <a:ext cx="4666737" cy="1162723"/>
            </a:xfrm>
            <a:custGeom>
              <a:avLst/>
              <a:gdLst/>
              <a:ahLst/>
              <a:cxnLst/>
              <a:rect l="l" t="t" r="r" b="b"/>
              <a:pathLst>
                <a:path w="4666737" h="1162723">
                  <a:moveTo>
                    <a:pt x="0" y="0"/>
                  </a:moveTo>
                  <a:lnTo>
                    <a:pt x="4666737" y="0"/>
                  </a:lnTo>
                  <a:lnTo>
                    <a:pt x="4666737" y="1162723"/>
                  </a:lnTo>
                  <a:lnTo>
                    <a:pt x="0" y="116272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39402" t="-550869" r="-40369" b="-124976"/>
              </a:stretch>
            </a:blipFill>
          </p:spPr>
          <p:txBody>
            <a:bodyPr/>
            <a:lstStyle/>
            <a:p>
              <a:endParaRPr lang="nb-NO"/>
            </a:p>
          </p:txBody>
        </p:sp>
        <p:sp>
          <p:nvSpPr>
            <p:cNvPr id="48" name="Freeform 48"/>
            <p:cNvSpPr/>
            <p:nvPr/>
          </p:nvSpPr>
          <p:spPr>
            <a:xfrm>
              <a:off x="287184" y="0"/>
              <a:ext cx="4096629" cy="2186576"/>
            </a:xfrm>
            <a:custGeom>
              <a:avLst/>
              <a:gdLst/>
              <a:ahLst/>
              <a:cxnLst/>
              <a:rect l="l" t="t" r="r" b="b"/>
              <a:pathLst>
                <a:path w="4096629" h="2186576">
                  <a:moveTo>
                    <a:pt x="0" y="0"/>
                  </a:moveTo>
                  <a:lnTo>
                    <a:pt x="4096629" y="0"/>
                  </a:lnTo>
                  <a:lnTo>
                    <a:pt x="4096629" y="2186576"/>
                  </a:lnTo>
                  <a:lnTo>
                    <a:pt x="0" y="21865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/>
              </a:stretch>
            </a:blipFill>
          </p:spPr>
          <p:txBody>
            <a:bodyPr/>
            <a:lstStyle/>
            <a:p>
              <a:endParaRPr lang="nb-NO"/>
            </a:p>
          </p:txBody>
        </p:sp>
        <p:sp>
          <p:nvSpPr>
            <p:cNvPr id="49" name="Freeform 49"/>
            <p:cNvSpPr/>
            <p:nvPr/>
          </p:nvSpPr>
          <p:spPr>
            <a:xfrm>
              <a:off x="0" y="2709037"/>
              <a:ext cx="4947111" cy="2038210"/>
            </a:xfrm>
            <a:custGeom>
              <a:avLst/>
              <a:gdLst/>
              <a:ahLst/>
              <a:cxnLst/>
              <a:rect l="l" t="t" r="r" b="b"/>
              <a:pathLst>
                <a:path w="4947111" h="2038210">
                  <a:moveTo>
                    <a:pt x="0" y="0"/>
                  </a:moveTo>
                  <a:lnTo>
                    <a:pt x="4947111" y="0"/>
                  </a:lnTo>
                  <a:lnTo>
                    <a:pt x="4947111" y="2038210"/>
                  </a:lnTo>
                  <a:lnTo>
                    <a:pt x="0" y="203821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</p:spPr>
          <p:txBody>
            <a:bodyPr/>
            <a:lstStyle/>
            <a:p>
              <a:endParaRPr lang="nb-NO"/>
            </a:p>
          </p:txBody>
        </p:sp>
      </p:grpSp>
      <p:pic>
        <p:nvPicPr>
          <p:cNvPr id="50" name="Bilde 49" descr="Et bilde som inneholder tekst, skjermbilde, Font, nummer&#10;&#10;KI-generert innhold kan være feil.">
            <a:extLst>
              <a:ext uri="{FF2B5EF4-FFF2-40B4-BE49-F238E27FC236}">
                <a16:creationId xmlns:a16="http://schemas.microsoft.com/office/drawing/2014/main" id="{4701D206-1CBA-8CC6-2DE7-1A1D4FCDBC4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10800000">
            <a:off x="0" y="0"/>
            <a:ext cx="18288000" cy="10287000"/>
            <a:chOff x="0" y="0"/>
            <a:chExt cx="4816593" cy="27093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816592" cy="2709333"/>
            </a:xfrm>
            <a:custGeom>
              <a:avLst/>
              <a:gdLst/>
              <a:ahLst/>
              <a:cxnLst/>
              <a:rect l="l" t="t" r="r" b="b"/>
              <a:pathLst>
                <a:path w="4816592" h="2709333">
                  <a:moveTo>
                    <a:pt x="0" y="0"/>
                  </a:moveTo>
                  <a:lnTo>
                    <a:pt x="4816592" y="0"/>
                  </a:lnTo>
                  <a:lnTo>
                    <a:pt x="4816592" y="2709333"/>
                  </a:lnTo>
                  <a:lnTo>
                    <a:pt x="0" y="2709333"/>
                  </a:lnTo>
                  <a:close/>
                </a:path>
              </a:pathLst>
            </a:custGeom>
            <a:gradFill rotWithShape="1">
              <a:gsLst>
                <a:gs pos="0">
                  <a:srgbClr val="A6A6A6">
                    <a:alpha val="40000"/>
                  </a:srgbClr>
                </a:gs>
                <a:gs pos="100000">
                  <a:srgbClr val="FFFFFF">
                    <a:alpha val="4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nb-NO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816593" cy="275695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34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-2057978" y="9255918"/>
            <a:ext cx="20643783" cy="440318"/>
            <a:chOff x="1" y="6350"/>
            <a:chExt cx="27525044" cy="587091"/>
          </a:xfrm>
        </p:grpSpPr>
        <p:sp>
          <p:nvSpPr>
            <p:cNvPr id="6" name="AutoShape 6"/>
            <p:cNvSpPr/>
            <p:nvPr/>
          </p:nvSpPr>
          <p:spPr>
            <a:xfrm>
              <a:off x="1" y="6350"/>
              <a:ext cx="27525044" cy="6350"/>
            </a:xfrm>
            <a:prstGeom prst="line">
              <a:avLst/>
            </a:prstGeom>
            <a:ln w="12700" cap="flat">
              <a:solidFill>
                <a:srgbClr val="1F1D1A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7" name="Freeform 7"/>
            <p:cNvSpPr/>
            <p:nvPr/>
          </p:nvSpPr>
          <p:spPr>
            <a:xfrm>
              <a:off x="4115573" y="231618"/>
              <a:ext cx="361823" cy="361823"/>
            </a:xfrm>
            <a:custGeom>
              <a:avLst/>
              <a:gdLst/>
              <a:ahLst/>
              <a:cxnLst/>
              <a:rect l="l" t="t" r="r" b="b"/>
              <a:pathLst>
                <a:path w="361823" h="361823">
                  <a:moveTo>
                    <a:pt x="0" y="0"/>
                  </a:moveTo>
                  <a:lnTo>
                    <a:pt x="361823" y="0"/>
                  </a:lnTo>
                  <a:lnTo>
                    <a:pt x="361823" y="361824"/>
                  </a:lnTo>
                  <a:lnTo>
                    <a:pt x="0" y="36182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nb-NO"/>
            </a:p>
          </p:txBody>
        </p:sp>
        <p:sp>
          <p:nvSpPr>
            <p:cNvPr id="8" name="Freeform 8"/>
            <p:cNvSpPr/>
            <p:nvPr/>
          </p:nvSpPr>
          <p:spPr>
            <a:xfrm>
              <a:off x="6648454" y="231618"/>
              <a:ext cx="361823" cy="361823"/>
            </a:xfrm>
            <a:custGeom>
              <a:avLst/>
              <a:gdLst/>
              <a:ahLst/>
              <a:cxnLst/>
              <a:rect l="l" t="t" r="r" b="b"/>
              <a:pathLst>
                <a:path w="361823" h="361823">
                  <a:moveTo>
                    <a:pt x="0" y="0"/>
                  </a:moveTo>
                  <a:lnTo>
                    <a:pt x="361823" y="0"/>
                  </a:lnTo>
                  <a:lnTo>
                    <a:pt x="361823" y="361824"/>
                  </a:lnTo>
                  <a:lnTo>
                    <a:pt x="0" y="36182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nb-NO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4568184" y="210794"/>
              <a:ext cx="1683197" cy="340863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2134"/>
                </a:lnSpc>
              </a:pPr>
              <a:r>
                <a:rPr lang="en-US" sz="1524" b="1" dirty="0" err="1">
                  <a:solidFill>
                    <a:srgbClr val="000000"/>
                  </a:solidFill>
                  <a:latin typeface="Amplitude-Regular"/>
                  <a:ea typeface="Amplitude-Regular"/>
                  <a:cs typeface="Amplitude-Regular"/>
                  <a:sym typeface="Amplitude-Regular"/>
                </a:rPr>
                <a:t>basketnorge</a:t>
              </a:r>
              <a:endParaRPr lang="en-US" sz="1524" b="1" dirty="0">
                <a:solidFill>
                  <a:srgbClr val="000000"/>
                </a:solidFill>
                <a:latin typeface="Amplitude-Regular"/>
                <a:ea typeface="Amplitude-Regular"/>
                <a:cs typeface="Amplitude-Regular"/>
                <a:sym typeface="Amplitude-Regular"/>
              </a:endParaRP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7101065" y="212918"/>
              <a:ext cx="3203265" cy="35174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128"/>
                </a:lnSpc>
              </a:pPr>
              <a:r>
                <a:rPr lang="en-US" sz="1520" b="1">
                  <a:solidFill>
                    <a:srgbClr val="000000"/>
                  </a:solidFill>
                  <a:latin typeface="Amplitude-Regular"/>
                  <a:ea typeface="Amplitude-Regular"/>
                  <a:cs typeface="Amplitude-Regular"/>
                  <a:sym typeface="Amplitude-Regular"/>
                </a:rPr>
                <a:t>Norges Basketballforbund</a:t>
              </a:r>
            </a:p>
          </p:txBody>
        </p:sp>
      </p:grpSp>
      <p:sp>
        <p:nvSpPr>
          <p:cNvPr id="11" name="Freeform 11"/>
          <p:cNvSpPr/>
          <p:nvPr/>
        </p:nvSpPr>
        <p:spPr>
          <a:xfrm>
            <a:off x="15566301" y="9365618"/>
            <a:ext cx="2138812" cy="661240"/>
          </a:xfrm>
          <a:custGeom>
            <a:avLst/>
            <a:gdLst/>
            <a:ahLst/>
            <a:cxnLst/>
            <a:rect l="l" t="t" r="r" b="b"/>
            <a:pathLst>
              <a:path w="2138812" h="661240">
                <a:moveTo>
                  <a:pt x="0" y="0"/>
                </a:moveTo>
                <a:lnTo>
                  <a:pt x="2138813" y="0"/>
                </a:lnTo>
                <a:lnTo>
                  <a:pt x="2138813" y="661239"/>
                </a:lnTo>
                <a:lnTo>
                  <a:pt x="0" y="6612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121566"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2" name="Freeform 12"/>
          <p:cNvSpPr/>
          <p:nvPr/>
        </p:nvSpPr>
        <p:spPr>
          <a:xfrm>
            <a:off x="596857" y="630338"/>
            <a:ext cx="2826914" cy="796724"/>
          </a:xfrm>
          <a:custGeom>
            <a:avLst/>
            <a:gdLst/>
            <a:ahLst/>
            <a:cxnLst/>
            <a:rect l="l" t="t" r="r" b="b"/>
            <a:pathLst>
              <a:path w="2826914" h="796724">
                <a:moveTo>
                  <a:pt x="0" y="0"/>
                </a:moveTo>
                <a:lnTo>
                  <a:pt x="2826914" y="0"/>
                </a:lnTo>
                <a:lnTo>
                  <a:pt x="2826914" y="796724"/>
                </a:lnTo>
                <a:lnTo>
                  <a:pt x="0" y="796724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3" name="Freeform 13"/>
          <p:cNvSpPr/>
          <p:nvPr/>
        </p:nvSpPr>
        <p:spPr>
          <a:xfrm rot="1456502">
            <a:off x="14859182" y="5143500"/>
            <a:ext cx="2131066" cy="2131066"/>
          </a:xfrm>
          <a:custGeom>
            <a:avLst/>
            <a:gdLst/>
            <a:ahLst/>
            <a:cxnLst/>
            <a:rect l="l" t="t" r="r" b="b"/>
            <a:pathLst>
              <a:path w="2131066" h="2131066">
                <a:moveTo>
                  <a:pt x="0" y="0"/>
                </a:moveTo>
                <a:lnTo>
                  <a:pt x="2131067" y="0"/>
                </a:lnTo>
                <a:lnTo>
                  <a:pt x="2131067" y="2131066"/>
                </a:lnTo>
                <a:lnTo>
                  <a:pt x="0" y="213106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19999"/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4" name="Freeform 14"/>
          <p:cNvSpPr/>
          <p:nvPr/>
        </p:nvSpPr>
        <p:spPr>
          <a:xfrm>
            <a:off x="16340738" y="3373302"/>
            <a:ext cx="1947262" cy="2131066"/>
          </a:xfrm>
          <a:custGeom>
            <a:avLst/>
            <a:gdLst/>
            <a:ahLst/>
            <a:cxnLst/>
            <a:rect l="l" t="t" r="r" b="b"/>
            <a:pathLst>
              <a:path w="1947262" h="2131066">
                <a:moveTo>
                  <a:pt x="0" y="0"/>
                </a:moveTo>
                <a:lnTo>
                  <a:pt x="1947262" y="0"/>
                </a:lnTo>
                <a:lnTo>
                  <a:pt x="1947262" y="2131067"/>
                </a:lnTo>
                <a:lnTo>
                  <a:pt x="0" y="213106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19999"/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5" name="Freeform 15"/>
          <p:cNvSpPr/>
          <p:nvPr/>
        </p:nvSpPr>
        <p:spPr>
          <a:xfrm rot="-1389883">
            <a:off x="16047714" y="1141010"/>
            <a:ext cx="3534151" cy="1349671"/>
          </a:xfrm>
          <a:custGeom>
            <a:avLst/>
            <a:gdLst/>
            <a:ahLst/>
            <a:cxnLst/>
            <a:rect l="l" t="t" r="r" b="b"/>
            <a:pathLst>
              <a:path w="3534151" h="1349671">
                <a:moveTo>
                  <a:pt x="0" y="0"/>
                </a:moveTo>
                <a:lnTo>
                  <a:pt x="3534151" y="0"/>
                </a:lnTo>
                <a:lnTo>
                  <a:pt x="3534151" y="1349671"/>
                </a:lnTo>
                <a:lnTo>
                  <a:pt x="0" y="134967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19999"/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r="-1177" b="-96053"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6" name="AutoShape 16"/>
          <p:cNvSpPr/>
          <p:nvPr/>
        </p:nvSpPr>
        <p:spPr>
          <a:xfrm>
            <a:off x="16217740" y="2861927"/>
            <a:ext cx="1875557" cy="0"/>
          </a:xfrm>
          <a:prstGeom prst="line">
            <a:avLst/>
          </a:prstGeom>
          <a:ln w="314325" cap="flat">
            <a:solidFill>
              <a:srgbClr val="8F8C87">
                <a:alpha val="19608"/>
              </a:srgbClr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nb-NO"/>
          </a:p>
        </p:txBody>
      </p:sp>
      <p:sp>
        <p:nvSpPr>
          <p:cNvPr id="17" name="Freeform 17"/>
          <p:cNvSpPr/>
          <p:nvPr/>
        </p:nvSpPr>
        <p:spPr>
          <a:xfrm rot="-3642062">
            <a:off x="13744378" y="1796394"/>
            <a:ext cx="3472206" cy="2131066"/>
          </a:xfrm>
          <a:custGeom>
            <a:avLst/>
            <a:gdLst/>
            <a:ahLst/>
            <a:cxnLst/>
            <a:rect l="l" t="t" r="r" b="b"/>
            <a:pathLst>
              <a:path w="3472206" h="2131066">
                <a:moveTo>
                  <a:pt x="0" y="0"/>
                </a:moveTo>
                <a:lnTo>
                  <a:pt x="3472206" y="0"/>
                </a:lnTo>
                <a:lnTo>
                  <a:pt x="3472206" y="2131066"/>
                </a:lnTo>
                <a:lnTo>
                  <a:pt x="0" y="213106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19999"/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8" name="Tittel 17">
            <a:extLst>
              <a:ext uri="{FF2B5EF4-FFF2-40B4-BE49-F238E27FC236}">
                <a16:creationId xmlns:a16="http://schemas.microsoft.com/office/drawing/2014/main" id="{7EFF1524-4AF9-A461-2BFF-B03C10AD0D8F}"/>
              </a:ext>
            </a:extLst>
          </p:cNvPr>
          <p:cNvSpPr txBox="1">
            <a:spLocks/>
          </p:cNvSpPr>
          <p:nvPr/>
        </p:nvSpPr>
        <p:spPr>
          <a:xfrm>
            <a:off x="3847560" y="428342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sz="6600" dirty="0">
                <a:latin typeface="Amplitude-Regular"/>
                <a:cs typeface="Amplitude-Regular"/>
              </a:rPr>
              <a:t>Agenda</a:t>
            </a:r>
          </a:p>
        </p:txBody>
      </p:sp>
      <p:sp>
        <p:nvSpPr>
          <p:cNvPr id="19" name="Plassholder for innhold 18">
            <a:extLst>
              <a:ext uri="{FF2B5EF4-FFF2-40B4-BE49-F238E27FC236}">
                <a16:creationId xmlns:a16="http://schemas.microsoft.com/office/drawing/2014/main" id="{34B38B30-3920-EB9D-357F-A73D1D01DFF8}"/>
              </a:ext>
            </a:extLst>
          </p:cNvPr>
          <p:cNvSpPr txBox="1">
            <a:spLocks/>
          </p:cNvSpPr>
          <p:nvPr/>
        </p:nvSpPr>
        <p:spPr>
          <a:xfrm>
            <a:off x="851396" y="305991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nb-NO" sz="3600" dirty="0">
                <a:latin typeface="Amplitude-Regular"/>
                <a:cs typeface="Amplitude-Regular"/>
              </a:rPr>
              <a:t>Påminnelser og viktig informasjon</a:t>
            </a:r>
          </a:p>
          <a:p>
            <a:pPr>
              <a:lnSpc>
                <a:spcPct val="150000"/>
              </a:lnSpc>
            </a:pPr>
            <a:r>
              <a:rPr lang="nb-NO" sz="3600" dirty="0">
                <a:latin typeface="Amplitude-Regular"/>
                <a:cs typeface="Amplitude-Regular"/>
              </a:rPr>
              <a:t>Påmelding seriespill 2026/2027</a:t>
            </a:r>
          </a:p>
          <a:p>
            <a:pPr>
              <a:lnSpc>
                <a:spcPct val="150000"/>
              </a:lnSpc>
            </a:pPr>
            <a:r>
              <a:rPr lang="nb-NO" sz="3600" dirty="0">
                <a:latin typeface="Amplitude-Regular"/>
                <a:cs typeface="Amplitude-Regular"/>
              </a:rPr>
              <a:t>Aktivitet utenom seriespill</a:t>
            </a:r>
          </a:p>
          <a:p>
            <a:pPr>
              <a:lnSpc>
                <a:spcPct val="150000"/>
              </a:lnSpc>
            </a:pPr>
            <a:r>
              <a:rPr lang="nb-NO" sz="3600" dirty="0">
                <a:latin typeface="Amplitude-Regular"/>
                <a:cs typeface="Amplitude-Regular"/>
              </a:rPr>
              <a:t>Workshop – Sportslig plan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10800000">
            <a:off x="0" y="0"/>
            <a:ext cx="18288000" cy="10287000"/>
            <a:chOff x="0" y="0"/>
            <a:chExt cx="4816593" cy="27093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816592" cy="2709333"/>
            </a:xfrm>
            <a:custGeom>
              <a:avLst/>
              <a:gdLst/>
              <a:ahLst/>
              <a:cxnLst/>
              <a:rect l="l" t="t" r="r" b="b"/>
              <a:pathLst>
                <a:path w="4816592" h="2709333">
                  <a:moveTo>
                    <a:pt x="0" y="0"/>
                  </a:moveTo>
                  <a:lnTo>
                    <a:pt x="4816592" y="0"/>
                  </a:lnTo>
                  <a:lnTo>
                    <a:pt x="4816592" y="2709333"/>
                  </a:lnTo>
                  <a:lnTo>
                    <a:pt x="0" y="2709333"/>
                  </a:lnTo>
                  <a:close/>
                </a:path>
              </a:pathLst>
            </a:custGeom>
            <a:gradFill rotWithShape="1">
              <a:gsLst>
                <a:gs pos="0">
                  <a:srgbClr val="A6A6A6">
                    <a:alpha val="40000"/>
                  </a:srgbClr>
                </a:gs>
                <a:gs pos="100000">
                  <a:srgbClr val="FFFFFF">
                    <a:alpha val="4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nb-NO" dirty="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816593" cy="275695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34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-2057978" y="9255918"/>
            <a:ext cx="20643783" cy="440318"/>
            <a:chOff x="1" y="6350"/>
            <a:chExt cx="27525044" cy="587091"/>
          </a:xfrm>
        </p:grpSpPr>
        <p:sp>
          <p:nvSpPr>
            <p:cNvPr id="6" name="AutoShape 6"/>
            <p:cNvSpPr/>
            <p:nvPr/>
          </p:nvSpPr>
          <p:spPr>
            <a:xfrm>
              <a:off x="1" y="6350"/>
              <a:ext cx="27525044" cy="6350"/>
            </a:xfrm>
            <a:prstGeom prst="line">
              <a:avLst/>
            </a:prstGeom>
            <a:ln w="12700" cap="flat">
              <a:solidFill>
                <a:srgbClr val="1F1D1A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7" name="Freeform 7"/>
            <p:cNvSpPr/>
            <p:nvPr/>
          </p:nvSpPr>
          <p:spPr>
            <a:xfrm>
              <a:off x="4115573" y="231618"/>
              <a:ext cx="361823" cy="361823"/>
            </a:xfrm>
            <a:custGeom>
              <a:avLst/>
              <a:gdLst/>
              <a:ahLst/>
              <a:cxnLst/>
              <a:rect l="l" t="t" r="r" b="b"/>
              <a:pathLst>
                <a:path w="361823" h="361823">
                  <a:moveTo>
                    <a:pt x="0" y="0"/>
                  </a:moveTo>
                  <a:lnTo>
                    <a:pt x="361823" y="0"/>
                  </a:lnTo>
                  <a:lnTo>
                    <a:pt x="361823" y="361824"/>
                  </a:lnTo>
                  <a:lnTo>
                    <a:pt x="0" y="36182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nb-NO"/>
            </a:p>
          </p:txBody>
        </p:sp>
        <p:sp>
          <p:nvSpPr>
            <p:cNvPr id="8" name="Freeform 8"/>
            <p:cNvSpPr/>
            <p:nvPr/>
          </p:nvSpPr>
          <p:spPr>
            <a:xfrm>
              <a:off x="6648454" y="231618"/>
              <a:ext cx="361823" cy="361823"/>
            </a:xfrm>
            <a:custGeom>
              <a:avLst/>
              <a:gdLst/>
              <a:ahLst/>
              <a:cxnLst/>
              <a:rect l="l" t="t" r="r" b="b"/>
              <a:pathLst>
                <a:path w="361823" h="361823">
                  <a:moveTo>
                    <a:pt x="0" y="0"/>
                  </a:moveTo>
                  <a:lnTo>
                    <a:pt x="361823" y="0"/>
                  </a:lnTo>
                  <a:lnTo>
                    <a:pt x="361823" y="361824"/>
                  </a:lnTo>
                  <a:lnTo>
                    <a:pt x="0" y="36182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nb-NO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4568181" y="210794"/>
              <a:ext cx="1989481" cy="340863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2134"/>
                </a:lnSpc>
              </a:pPr>
              <a:r>
                <a:rPr lang="en-US" sz="1524" b="1" dirty="0" err="1">
                  <a:solidFill>
                    <a:srgbClr val="000000"/>
                  </a:solidFill>
                  <a:latin typeface="Amplitude-Regular"/>
                  <a:ea typeface="Amplitude-Regular"/>
                  <a:cs typeface="Amplitude-Regular"/>
                  <a:sym typeface="Amplitude-Regular"/>
                </a:rPr>
                <a:t>basketnorge</a:t>
              </a:r>
              <a:endParaRPr lang="en-US" sz="1524" b="1" dirty="0">
                <a:solidFill>
                  <a:srgbClr val="000000"/>
                </a:solidFill>
                <a:latin typeface="Amplitude-Regular"/>
                <a:ea typeface="Amplitude-Regular"/>
                <a:cs typeface="Amplitude-Regular"/>
                <a:sym typeface="Amplitude-Regular"/>
              </a:endParaRP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7101065" y="212918"/>
              <a:ext cx="3203265" cy="35174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128"/>
                </a:lnSpc>
              </a:pPr>
              <a:r>
                <a:rPr lang="en-US" sz="1520" b="1">
                  <a:solidFill>
                    <a:srgbClr val="000000"/>
                  </a:solidFill>
                  <a:latin typeface="Amplitude-Regular"/>
                  <a:ea typeface="Amplitude-Regular"/>
                  <a:cs typeface="Amplitude-Regular"/>
                  <a:sym typeface="Amplitude-Regular"/>
                </a:rPr>
                <a:t>Norges Basketballforbund</a:t>
              </a:r>
            </a:p>
          </p:txBody>
        </p:sp>
      </p:grpSp>
      <p:sp>
        <p:nvSpPr>
          <p:cNvPr id="11" name="Freeform 11"/>
          <p:cNvSpPr/>
          <p:nvPr/>
        </p:nvSpPr>
        <p:spPr>
          <a:xfrm>
            <a:off x="15566301" y="9365618"/>
            <a:ext cx="2138812" cy="661240"/>
          </a:xfrm>
          <a:custGeom>
            <a:avLst/>
            <a:gdLst/>
            <a:ahLst/>
            <a:cxnLst/>
            <a:rect l="l" t="t" r="r" b="b"/>
            <a:pathLst>
              <a:path w="2138812" h="661240">
                <a:moveTo>
                  <a:pt x="0" y="0"/>
                </a:moveTo>
                <a:lnTo>
                  <a:pt x="2138813" y="0"/>
                </a:lnTo>
                <a:lnTo>
                  <a:pt x="2138813" y="661239"/>
                </a:lnTo>
                <a:lnTo>
                  <a:pt x="0" y="6612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121566"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2" name="Freeform 12"/>
          <p:cNvSpPr/>
          <p:nvPr/>
        </p:nvSpPr>
        <p:spPr>
          <a:xfrm>
            <a:off x="596857" y="630338"/>
            <a:ext cx="2826914" cy="796724"/>
          </a:xfrm>
          <a:custGeom>
            <a:avLst/>
            <a:gdLst/>
            <a:ahLst/>
            <a:cxnLst/>
            <a:rect l="l" t="t" r="r" b="b"/>
            <a:pathLst>
              <a:path w="2826914" h="796724">
                <a:moveTo>
                  <a:pt x="0" y="0"/>
                </a:moveTo>
                <a:lnTo>
                  <a:pt x="2826914" y="0"/>
                </a:lnTo>
                <a:lnTo>
                  <a:pt x="2826914" y="796724"/>
                </a:lnTo>
                <a:lnTo>
                  <a:pt x="0" y="796724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3" name="Freeform 13"/>
          <p:cNvSpPr/>
          <p:nvPr/>
        </p:nvSpPr>
        <p:spPr>
          <a:xfrm rot="1456502">
            <a:off x="16002822" y="2255467"/>
            <a:ext cx="1265771" cy="1265771"/>
          </a:xfrm>
          <a:custGeom>
            <a:avLst/>
            <a:gdLst/>
            <a:ahLst/>
            <a:cxnLst/>
            <a:rect l="l" t="t" r="r" b="b"/>
            <a:pathLst>
              <a:path w="1265771" h="1265771">
                <a:moveTo>
                  <a:pt x="0" y="0"/>
                </a:moveTo>
                <a:lnTo>
                  <a:pt x="1265771" y="0"/>
                </a:lnTo>
                <a:lnTo>
                  <a:pt x="1265771" y="1265770"/>
                </a:lnTo>
                <a:lnTo>
                  <a:pt x="0" y="1265770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19999"/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4" name="Freeform 14"/>
          <p:cNvSpPr/>
          <p:nvPr/>
        </p:nvSpPr>
        <p:spPr>
          <a:xfrm rot="-5400000">
            <a:off x="15424833" y="5176156"/>
            <a:ext cx="3152486" cy="538789"/>
          </a:xfrm>
          <a:custGeom>
            <a:avLst/>
            <a:gdLst/>
            <a:ahLst/>
            <a:cxnLst/>
            <a:rect l="l" t="t" r="r" b="b"/>
            <a:pathLst>
              <a:path w="3152486" h="538789">
                <a:moveTo>
                  <a:pt x="0" y="0"/>
                </a:moveTo>
                <a:lnTo>
                  <a:pt x="3152486" y="0"/>
                </a:lnTo>
                <a:lnTo>
                  <a:pt x="3152486" y="538789"/>
                </a:lnTo>
                <a:lnTo>
                  <a:pt x="0" y="53878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19999"/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5" name="Freeform 15"/>
          <p:cNvSpPr/>
          <p:nvPr/>
        </p:nvSpPr>
        <p:spPr>
          <a:xfrm rot="1456502">
            <a:off x="16873196" y="7541781"/>
            <a:ext cx="1471887" cy="1471887"/>
          </a:xfrm>
          <a:custGeom>
            <a:avLst/>
            <a:gdLst/>
            <a:ahLst/>
            <a:cxnLst/>
            <a:rect l="l" t="t" r="r" b="b"/>
            <a:pathLst>
              <a:path w="1471887" h="1471887">
                <a:moveTo>
                  <a:pt x="0" y="0"/>
                </a:moveTo>
                <a:lnTo>
                  <a:pt x="1471887" y="0"/>
                </a:lnTo>
                <a:lnTo>
                  <a:pt x="1471887" y="1471887"/>
                </a:lnTo>
                <a:lnTo>
                  <a:pt x="0" y="147188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19999"/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6" name="Freeform 16"/>
          <p:cNvSpPr/>
          <p:nvPr/>
        </p:nvSpPr>
        <p:spPr>
          <a:xfrm>
            <a:off x="16635708" y="7357320"/>
            <a:ext cx="582886" cy="637906"/>
          </a:xfrm>
          <a:custGeom>
            <a:avLst/>
            <a:gdLst/>
            <a:ahLst/>
            <a:cxnLst/>
            <a:rect l="l" t="t" r="r" b="b"/>
            <a:pathLst>
              <a:path w="582886" h="637906">
                <a:moveTo>
                  <a:pt x="0" y="0"/>
                </a:moveTo>
                <a:lnTo>
                  <a:pt x="582886" y="0"/>
                </a:lnTo>
                <a:lnTo>
                  <a:pt x="582886" y="637906"/>
                </a:lnTo>
                <a:lnTo>
                  <a:pt x="0" y="63790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19999"/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b-NO"/>
          </a:p>
        </p:txBody>
      </p:sp>
      <p:grpSp>
        <p:nvGrpSpPr>
          <p:cNvPr id="17" name="Group 17"/>
          <p:cNvGrpSpPr/>
          <p:nvPr/>
        </p:nvGrpSpPr>
        <p:grpSpPr>
          <a:xfrm>
            <a:off x="17218594" y="1589068"/>
            <a:ext cx="2093471" cy="924333"/>
            <a:chOff x="0" y="0"/>
            <a:chExt cx="2791295" cy="1232444"/>
          </a:xfrm>
        </p:grpSpPr>
        <p:sp>
          <p:nvSpPr>
            <p:cNvPr id="18" name="Freeform 18"/>
            <p:cNvSpPr/>
            <p:nvPr/>
          </p:nvSpPr>
          <p:spPr>
            <a:xfrm rot="-277038" flipV="1">
              <a:off x="82033" y="105913"/>
              <a:ext cx="2672518" cy="1020619"/>
            </a:xfrm>
            <a:custGeom>
              <a:avLst/>
              <a:gdLst/>
              <a:ahLst/>
              <a:cxnLst/>
              <a:rect l="l" t="t" r="r" b="b"/>
              <a:pathLst>
                <a:path w="2672518" h="1020619">
                  <a:moveTo>
                    <a:pt x="0" y="1020618"/>
                  </a:moveTo>
                  <a:lnTo>
                    <a:pt x="2672519" y="1020618"/>
                  </a:lnTo>
                  <a:lnTo>
                    <a:pt x="2672519" y="0"/>
                  </a:lnTo>
                  <a:lnTo>
                    <a:pt x="0" y="0"/>
                  </a:lnTo>
                  <a:lnTo>
                    <a:pt x="0" y="1020618"/>
                  </a:lnTo>
                  <a:close/>
                </a:path>
              </a:pathLst>
            </a:custGeom>
            <a:blipFill>
              <a:blip>
                <a:alphaModFix amt="19999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r="-1177" b="-96053"/>
              </a:stretch>
            </a:blipFill>
          </p:spPr>
          <p:txBody>
            <a:bodyPr/>
            <a:lstStyle/>
            <a:p>
              <a:endParaRPr lang="nb-NO"/>
            </a:p>
          </p:txBody>
        </p:sp>
        <p:sp>
          <p:nvSpPr>
            <p:cNvPr id="19" name="AutoShape 19"/>
            <p:cNvSpPr/>
            <p:nvPr/>
          </p:nvSpPr>
          <p:spPr>
            <a:xfrm>
              <a:off x="0" y="124741"/>
              <a:ext cx="1418293" cy="0"/>
            </a:xfrm>
            <a:prstGeom prst="line">
              <a:avLst/>
            </a:prstGeom>
            <a:ln w="237692" cap="flat">
              <a:solidFill>
                <a:srgbClr val="8F8C87">
                  <a:alpha val="19608"/>
                </a:srgbClr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20" name="Freeform 20"/>
          <p:cNvSpPr/>
          <p:nvPr/>
        </p:nvSpPr>
        <p:spPr>
          <a:xfrm rot="-339271">
            <a:off x="16097788" y="745047"/>
            <a:ext cx="1658726" cy="1227457"/>
          </a:xfrm>
          <a:custGeom>
            <a:avLst/>
            <a:gdLst/>
            <a:ahLst/>
            <a:cxnLst/>
            <a:rect l="l" t="t" r="r" b="b"/>
            <a:pathLst>
              <a:path w="1658726" h="1227457">
                <a:moveTo>
                  <a:pt x="0" y="0"/>
                </a:moveTo>
                <a:lnTo>
                  <a:pt x="1658726" y="0"/>
                </a:lnTo>
                <a:lnTo>
                  <a:pt x="1658726" y="1227457"/>
                </a:lnTo>
                <a:lnTo>
                  <a:pt x="0" y="122745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30000"/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21" name="Tittel 17">
            <a:extLst>
              <a:ext uri="{FF2B5EF4-FFF2-40B4-BE49-F238E27FC236}">
                <a16:creationId xmlns:a16="http://schemas.microsoft.com/office/drawing/2014/main" id="{F58D1360-31D7-20EA-3F3E-7A4EE11BCA46}"/>
              </a:ext>
            </a:extLst>
          </p:cNvPr>
          <p:cNvSpPr txBox="1">
            <a:spLocks/>
          </p:cNvSpPr>
          <p:nvPr/>
        </p:nvSpPr>
        <p:spPr>
          <a:xfrm>
            <a:off x="3059129" y="453414"/>
            <a:ext cx="12918901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sz="6600" dirty="0">
                <a:latin typeface="Amplitude-Regular"/>
                <a:cs typeface="Amplitude-Regular"/>
              </a:rPr>
              <a:t>Påminnelser og viktig informasjon</a:t>
            </a:r>
          </a:p>
        </p:txBody>
      </p:sp>
      <p:sp>
        <p:nvSpPr>
          <p:cNvPr id="22" name="Plassholder for innhold 18">
            <a:extLst>
              <a:ext uri="{FF2B5EF4-FFF2-40B4-BE49-F238E27FC236}">
                <a16:creationId xmlns:a16="http://schemas.microsoft.com/office/drawing/2014/main" id="{EC16509F-0A2A-9195-84E0-F68DF718B0D0}"/>
              </a:ext>
            </a:extLst>
          </p:cNvPr>
          <p:cNvSpPr txBox="1">
            <a:spLocks/>
          </p:cNvSpPr>
          <p:nvPr/>
        </p:nvSpPr>
        <p:spPr>
          <a:xfrm>
            <a:off x="519064" y="2419845"/>
            <a:ext cx="15914811" cy="571252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nb-NO" sz="3600" dirty="0">
                <a:latin typeface="Amplitude-Regular"/>
                <a:cs typeface="Amplitude-Regular"/>
              </a:rPr>
              <a:t>SAMORDNET RAPPORTERING!!</a:t>
            </a:r>
          </a:p>
          <a:p>
            <a:pPr>
              <a:lnSpc>
                <a:spcPct val="150000"/>
              </a:lnSpc>
            </a:pPr>
            <a:r>
              <a:rPr lang="nb-NO" sz="3600" dirty="0">
                <a:latin typeface="Amplitude-Regular"/>
                <a:cs typeface="Amplitude-Regular"/>
              </a:rPr>
              <a:t>Basketballtinget 9.-10. Mai</a:t>
            </a:r>
          </a:p>
          <a:p>
            <a:pPr>
              <a:lnSpc>
                <a:spcPct val="150000"/>
              </a:lnSpc>
            </a:pPr>
            <a:r>
              <a:rPr lang="nb-NO" sz="3600" dirty="0">
                <a:latin typeface="Amplitude-Regular"/>
                <a:cs typeface="Amplitude-Regular"/>
              </a:rPr>
              <a:t>Basketballhelgen 5.-6. September: </a:t>
            </a:r>
            <a:r>
              <a:rPr lang="nb-NO" sz="3600" dirty="0">
                <a:latin typeface="Amplitude-Regular"/>
                <a:cs typeface="Amplitude-Regular"/>
                <a:hlinkClick r:id="rId10"/>
              </a:rPr>
              <a:t>https://www.basket.no/baskethelgen/</a:t>
            </a:r>
            <a:endParaRPr lang="nb-NO" sz="3600" dirty="0">
              <a:latin typeface="Amplitude-Regular"/>
              <a:cs typeface="Amplitude-Regular"/>
            </a:endParaRPr>
          </a:p>
          <a:p>
            <a:pPr>
              <a:lnSpc>
                <a:spcPct val="150000"/>
              </a:lnSpc>
            </a:pPr>
            <a:r>
              <a:rPr lang="nb-NO" sz="3600" dirty="0">
                <a:latin typeface="Amplitude-Regular"/>
                <a:cs typeface="Amplitude-Regular"/>
                <a:hlinkClick r:id="rId11"/>
              </a:rPr>
              <a:t>https://scribehow.com/page/NBBF_BRUKERVEILEDNINGER__sNXC-h7YQK-lifVPoGuOuA</a:t>
            </a:r>
            <a:endParaRPr lang="nb-NO" sz="3600" dirty="0">
              <a:latin typeface="Amplitude-Regular"/>
              <a:cs typeface="Amplitude-Regular"/>
            </a:endParaRPr>
          </a:p>
          <a:p>
            <a:endParaRPr lang="nb-NO" dirty="0">
              <a:latin typeface="Amplitude-Regular"/>
              <a:cs typeface="Amplitude-Regular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AFD009-7E76-F2C9-EA11-B154D1049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5EA50CC0-84FE-C1BF-07D6-6AD6E4AD42FE}"/>
              </a:ext>
            </a:extLst>
          </p:cNvPr>
          <p:cNvGrpSpPr/>
          <p:nvPr/>
        </p:nvGrpSpPr>
        <p:grpSpPr>
          <a:xfrm rot="-10800000">
            <a:off x="0" y="0"/>
            <a:ext cx="18288000" cy="10287000"/>
            <a:chOff x="0" y="0"/>
            <a:chExt cx="4816593" cy="2709333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3F4B9D44-3ADB-E0F7-89F3-2E7604A898D4}"/>
                </a:ext>
              </a:extLst>
            </p:cNvPr>
            <p:cNvSpPr/>
            <p:nvPr/>
          </p:nvSpPr>
          <p:spPr>
            <a:xfrm>
              <a:off x="0" y="0"/>
              <a:ext cx="4816592" cy="2709333"/>
            </a:xfrm>
            <a:custGeom>
              <a:avLst/>
              <a:gdLst/>
              <a:ahLst/>
              <a:cxnLst/>
              <a:rect l="l" t="t" r="r" b="b"/>
              <a:pathLst>
                <a:path w="4816592" h="2709333">
                  <a:moveTo>
                    <a:pt x="0" y="0"/>
                  </a:moveTo>
                  <a:lnTo>
                    <a:pt x="4816592" y="0"/>
                  </a:lnTo>
                  <a:lnTo>
                    <a:pt x="4816592" y="2709333"/>
                  </a:lnTo>
                  <a:lnTo>
                    <a:pt x="0" y="2709333"/>
                  </a:lnTo>
                  <a:close/>
                </a:path>
              </a:pathLst>
            </a:custGeom>
            <a:gradFill rotWithShape="1">
              <a:gsLst>
                <a:gs pos="0">
                  <a:srgbClr val="A6A6A6">
                    <a:alpha val="40000"/>
                  </a:srgbClr>
                </a:gs>
                <a:gs pos="100000">
                  <a:srgbClr val="FFFFFF">
                    <a:alpha val="4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nb-NO" dirty="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8CC17816-8912-CA54-2F85-53CBC4F0C30B}"/>
                </a:ext>
              </a:extLst>
            </p:cNvPr>
            <p:cNvSpPr txBox="1"/>
            <p:nvPr/>
          </p:nvSpPr>
          <p:spPr>
            <a:xfrm>
              <a:off x="0" y="-47625"/>
              <a:ext cx="4816593" cy="275695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34"/>
                </a:lnSpc>
              </a:pPr>
              <a:endParaRPr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B4A00734-A6DA-2993-89D4-218535CDE55C}"/>
              </a:ext>
            </a:extLst>
          </p:cNvPr>
          <p:cNvGrpSpPr/>
          <p:nvPr/>
        </p:nvGrpSpPr>
        <p:grpSpPr>
          <a:xfrm>
            <a:off x="-2057978" y="9255918"/>
            <a:ext cx="20643783" cy="440318"/>
            <a:chOff x="1" y="6350"/>
            <a:chExt cx="27525044" cy="587091"/>
          </a:xfrm>
        </p:grpSpPr>
        <p:sp>
          <p:nvSpPr>
            <p:cNvPr id="6" name="AutoShape 6">
              <a:extLst>
                <a:ext uri="{FF2B5EF4-FFF2-40B4-BE49-F238E27FC236}">
                  <a16:creationId xmlns:a16="http://schemas.microsoft.com/office/drawing/2014/main" id="{B9458BF7-7430-49E4-7FC4-F26F9ED8DD4E}"/>
                </a:ext>
              </a:extLst>
            </p:cNvPr>
            <p:cNvSpPr/>
            <p:nvPr/>
          </p:nvSpPr>
          <p:spPr>
            <a:xfrm>
              <a:off x="1" y="6350"/>
              <a:ext cx="27525044" cy="6350"/>
            </a:xfrm>
            <a:prstGeom prst="line">
              <a:avLst/>
            </a:prstGeom>
            <a:ln w="12700" cap="flat">
              <a:solidFill>
                <a:srgbClr val="1F1D1A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FF497FBF-FCF7-2E48-EF81-6C84C2272D84}"/>
                </a:ext>
              </a:extLst>
            </p:cNvPr>
            <p:cNvSpPr/>
            <p:nvPr/>
          </p:nvSpPr>
          <p:spPr>
            <a:xfrm>
              <a:off x="4115573" y="231618"/>
              <a:ext cx="361823" cy="361823"/>
            </a:xfrm>
            <a:custGeom>
              <a:avLst/>
              <a:gdLst/>
              <a:ahLst/>
              <a:cxnLst/>
              <a:rect l="l" t="t" r="r" b="b"/>
              <a:pathLst>
                <a:path w="361823" h="361823">
                  <a:moveTo>
                    <a:pt x="0" y="0"/>
                  </a:moveTo>
                  <a:lnTo>
                    <a:pt x="361823" y="0"/>
                  </a:lnTo>
                  <a:lnTo>
                    <a:pt x="361823" y="361824"/>
                  </a:lnTo>
                  <a:lnTo>
                    <a:pt x="0" y="36182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nb-NO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DCA8356F-B5D6-401C-8C04-E135CEEFAB7E}"/>
                </a:ext>
              </a:extLst>
            </p:cNvPr>
            <p:cNvSpPr/>
            <p:nvPr/>
          </p:nvSpPr>
          <p:spPr>
            <a:xfrm>
              <a:off x="6648454" y="231618"/>
              <a:ext cx="361823" cy="361823"/>
            </a:xfrm>
            <a:custGeom>
              <a:avLst/>
              <a:gdLst/>
              <a:ahLst/>
              <a:cxnLst/>
              <a:rect l="l" t="t" r="r" b="b"/>
              <a:pathLst>
                <a:path w="361823" h="361823">
                  <a:moveTo>
                    <a:pt x="0" y="0"/>
                  </a:moveTo>
                  <a:lnTo>
                    <a:pt x="361823" y="0"/>
                  </a:lnTo>
                  <a:lnTo>
                    <a:pt x="361823" y="361824"/>
                  </a:lnTo>
                  <a:lnTo>
                    <a:pt x="0" y="36182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nb-NO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AE5FB5F2-71A3-6002-C7A2-0F1A022C777D}"/>
                </a:ext>
              </a:extLst>
            </p:cNvPr>
            <p:cNvSpPr txBox="1"/>
            <p:nvPr/>
          </p:nvSpPr>
          <p:spPr>
            <a:xfrm>
              <a:off x="4568181" y="210794"/>
              <a:ext cx="1989481" cy="340863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2134"/>
                </a:lnSpc>
              </a:pPr>
              <a:r>
                <a:rPr lang="en-US" sz="1524" b="1" dirty="0" err="1">
                  <a:solidFill>
                    <a:srgbClr val="000000"/>
                  </a:solidFill>
                  <a:latin typeface="Amplitude-Regular"/>
                  <a:ea typeface="Amplitude-Regular"/>
                  <a:cs typeface="Amplitude-Regular"/>
                  <a:sym typeface="Amplitude-Regular"/>
                </a:rPr>
                <a:t>basketnorge</a:t>
              </a:r>
              <a:endParaRPr lang="en-US" sz="1524" b="1" dirty="0">
                <a:solidFill>
                  <a:srgbClr val="000000"/>
                </a:solidFill>
                <a:latin typeface="Amplitude-Regular"/>
                <a:ea typeface="Amplitude-Regular"/>
                <a:cs typeface="Amplitude-Regular"/>
                <a:sym typeface="Amplitude-Regular"/>
              </a:endParaRPr>
            </a:p>
          </p:txBody>
        </p:sp>
        <p:sp>
          <p:nvSpPr>
            <p:cNvPr id="10" name="TextBox 10">
              <a:extLst>
                <a:ext uri="{FF2B5EF4-FFF2-40B4-BE49-F238E27FC236}">
                  <a16:creationId xmlns:a16="http://schemas.microsoft.com/office/drawing/2014/main" id="{F6EFE114-BF5D-467E-5A0C-8366048FA9DB}"/>
                </a:ext>
              </a:extLst>
            </p:cNvPr>
            <p:cNvSpPr txBox="1"/>
            <p:nvPr/>
          </p:nvSpPr>
          <p:spPr>
            <a:xfrm>
              <a:off x="7101065" y="212918"/>
              <a:ext cx="3203265" cy="35174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128"/>
                </a:lnSpc>
              </a:pPr>
              <a:r>
                <a:rPr lang="en-US" sz="1520" b="1">
                  <a:solidFill>
                    <a:srgbClr val="000000"/>
                  </a:solidFill>
                  <a:latin typeface="Amplitude-Regular"/>
                  <a:ea typeface="Amplitude-Regular"/>
                  <a:cs typeface="Amplitude-Regular"/>
                  <a:sym typeface="Amplitude-Regular"/>
                </a:rPr>
                <a:t>Norges Basketballforbund</a:t>
              </a:r>
            </a:p>
          </p:txBody>
        </p:sp>
      </p:grpSp>
      <p:sp>
        <p:nvSpPr>
          <p:cNvPr id="11" name="Freeform 11">
            <a:extLst>
              <a:ext uri="{FF2B5EF4-FFF2-40B4-BE49-F238E27FC236}">
                <a16:creationId xmlns:a16="http://schemas.microsoft.com/office/drawing/2014/main" id="{7740DBD4-00E8-DD37-08F5-863BEA884599}"/>
              </a:ext>
            </a:extLst>
          </p:cNvPr>
          <p:cNvSpPr/>
          <p:nvPr/>
        </p:nvSpPr>
        <p:spPr>
          <a:xfrm>
            <a:off x="15566301" y="9365618"/>
            <a:ext cx="2138812" cy="661240"/>
          </a:xfrm>
          <a:custGeom>
            <a:avLst/>
            <a:gdLst/>
            <a:ahLst/>
            <a:cxnLst/>
            <a:rect l="l" t="t" r="r" b="b"/>
            <a:pathLst>
              <a:path w="2138812" h="661240">
                <a:moveTo>
                  <a:pt x="0" y="0"/>
                </a:moveTo>
                <a:lnTo>
                  <a:pt x="2138813" y="0"/>
                </a:lnTo>
                <a:lnTo>
                  <a:pt x="2138813" y="661239"/>
                </a:lnTo>
                <a:lnTo>
                  <a:pt x="0" y="6612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121566"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2" name="Freeform 12">
            <a:extLst>
              <a:ext uri="{FF2B5EF4-FFF2-40B4-BE49-F238E27FC236}">
                <a16:creationId xmlns:a16="http://schemas.microsoft.com/office/drawing/2014/main" id="{4DE40989-0790-DD1E-3DB3-F31FA5E9D67B}"/>
              </a:ext>
            </a:extLst>
          </p:cNvPr>
          <p:cNvSpPr/>
          <p:nvPr/>
        </p:nvSpPr>
        <p:spPr>
          <a:xfrm>
            <a:off x="596857" y="630338"/>
            <a:ext cx="2826914" cy="796724"/>
          </a:xfrm>
          <a:custGeom>
            <a:avLst/>
            <a:gdLst/>
            <a:ahLst/>
            <a:cxnLst/>
            <a:rect l="l" t="t" r="r" b="b"/>
            <a:pathLst>
              <a:path w="2826914" h="796724">
                <a:moveTo>
                  <a:pt x="0" y="0"/>
                </a:moveTo>
                <a:lnTo>
                  <a:pt x="2826914" y="0"/>
                </a:lnTo>
                <a:lnTo>
                  <a:pt x="2826914" y="796724"/>
                </a:lnTo>
                <a:lnTo>
                  <a:pt x="0" y="796724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3" name="Freeform 13">
            <a:extLst>
              <a:ext uri="{FF2B5EF4-FFF2-40B4-BE49-F238E27FC236}">
                <a16:creationId xmlns:a16="http://schemas.microsoft.com/office/drawing/2014/main" id="{D0927B9B-6336-E7CD-83E2-8E28D10AABBB}"/>
              </a:ext>
            </a:extLst>
          </p:cNvPr>
          <p:cNvSpPr/>
          <p:nvPr/>
        </p:nvSpPr>
        <p:spPr>
          <a:xfrm rot="1456502">
            <a:off x="16002822" y="2255467"/>
            <a:ext cx="1265771" cy="1265771"/>
          </a:xfrm>
          <a:custGeom>
            <a:avLst/>
            <a:gdLst/>
            <a:ahLst/>
            <a:cxnLst/>
            <a:rect l="l" t="t" r="r" b="b"/>
            <a:pathLst>
              <a:path w="1265771" h="1265771">
                <a:moveTo>
                  <a:pt x="0" y="0"/>
                </a:moveTo>
                <a:lnTo>
                  <a:pt x="1265771" y="0"/>
                </a:lnTo>
                <a:lnTo>
                  <a:pt x="1265771" y="1265770"/>
                </a:lnTo>
                <a:lnTo>
                  <a:pt x="0" y="1265770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19999"/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4" name="Freeform 14">
            <a:extLst>
              <a:ext uri="{FF2B5EF4-FFF2-40B4-BE49-F238E27FC236}">
                <a16:creationId xmlns:a16="http://schemas.microsoft.com/office/drawing/2014/main" id="{32D9095B-E0CC-BFE4-D7D1-56A49603968F}"/>
              </a:ext>
            </a:extLst>
          </p:cNvPr>
          <p:cNvSpPr/>
          <p:nvPr/>
        </p:nvSpPr>
        <p:spPr>
          <a:xfrm rot="-5400000">
            <a:off x="15424833" y="5176156"/>
            <a:ext cx="3152486" cy="538789"/>
          </a:xfrm>
          <a:custGeom>
            <a:avLst/>
            <a:gdLst/>
            <a:ahLst/>
            <a:cxnLst/>
            <a:rect l="l" t="t" r="r" b="b"/>
            <a:pathLst>
              <a:path w="3152486" h="538789">
                <a:moveTo>
                  <a:pt x="0" y="0"/>
                </a:moveTo>
                <a:lnTo>
                  <a:pt x="3152486" y="0"/>
                </a:lnTo>
                <a:lnTo>
                  <a:pt x="3152486" y="538789"/>
                </a:lnTo>
                <a:lnTo>
                  <a:pt x="0" y="53878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19999"/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5" name="Freeform 15">
            <a:extLst>
              <a:ext uri="{FF2B5EF4-FFF2-40B4-BE49-F238E27FC236}">
                <a16:creationId xmlns:a16="http://schemas.microsoft.com/office/drawing/2014/main" id="{B49D965F-4472-721E-0A12-46041D961D19}"/>
              </a:ext>
            </a:extLst>
          </p:cNvPr>
          <p:cNvSpPr/>
          <p:nvPr/>
        </p:nvSpPr>
        <p:spPr>
          <a:xfrm rot="1456502">
            <a:off x="16873196" y="7541781"/>
            <a:ext cx="1471887" cy="1471887"/>
          </a:xfrm>
          <a:custGeom>
            <a:avLst/>
            <a:gdLst/>
            <a:ahLst/>
            <a:cxnLst/>
            <a:rect l="l" t="t" r="r" b="b"/>
            <a:pathLst>
              <a:path w="1471887" h="1471887">
                <a:moveTo>
                  <a:pt x="0" y="0"/>
                </a:moveTo>
                <a:lnTo>
                  <a:pt x="1471887" y="0"/>
                </a:lnTo>
                <a:lnTo>
                  <a:pt x="1471887" y="1471887"/>
                </a:lnTo>
                <a:lnTo>
                  <a:pt x="0" y="147188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19999"/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6" name="Freeform 16">
            <a:extLst>
              <a:ext uri="{FF2B5EF4-FFF2-40B4-BE49-F238E27FC236}">
                <a16:creationId xmlns:a16="http://schemas.microsoft.com/office/drawing/2014/main" id="{A9BC999C-436F-A6FC-D3EA-6EA81F725E2A}"/>
              </a:ext>
            </a:extLst>
          </p:cNvPr>
          <p:cNvSpPr/>
          <p:nvPr/>
        </p:nvSpPr>
        <p:spPr>
          <a:xfrm>
            <a:off x="16635708" y="7357320"/>
            <a:ext cx="582886" cy="637906"/>
          </a:xfrm>
          <a:custGeom>
            <a:avLst/>
            <a:gdLst/>
            <a:ahLst/>
            <a:cxnLst/>
            <a:rect l="l" t="t" r="r" b="b"/>
            <a:pathLst>
              <a:path w="582886" h="637906">
                <a:moveTo>
                  <a:pt x="0" y="0"/>
                </a:moveTo>
                <a:lnTo>
                  <a:pt x="582886" y="0"/>
                </a:lnTo>
                <a:lnTo>
                  <a:pt x="582886" y="637906"/>
                </a:lnTo>
                <a:lnTo>
                  <a:pt x="0" y="63790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19999"/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b-NO"/>
          </a:p>
        </p:txBody>
      </p:sp>
      <p:grpSp>
        <p:nvGrpSpPr>
          <p:cNvPr id="17" name="Group 17">
            <a:extLst>
              <a:ext uri="{FF2B5EF4-FFF2-40B4-BE49-F238E27FC236}">
                <a16:creationId xmlns:a16="http://schemas.microsoft.com/office/drawing/2014/main" id="{A4099FC4-0DEC-104A-0381-E8AD8D7247C0}"/>
              </a:ext>
            </a:extLst>
          </p:cNvPr>
          <p:cNvGrpSpPr/>
          <p:nvPr/>
        </p:nvGrpSpPr>
        <p:grpSpPr>
          <a:xfrm>
            <a:off x="17218594" y="1589068"/>
            <a:ext cx="2093471" cy="924333"/>
            <a:chOff x="0" y="0"/>
            <a:chExt cx="2791295" cy="1232444"/>
          </a:xfrm>
        </p:grpSpPr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25F4A52E-78A2-9820-598E-9FFE4B539BF0}"/>
                </a:ext>
              </a:extLst>
            </p:cNvPr>
            <p:cNvSpPr/>
            <p:nvPr/>
          </p:nvSpPr>
          <p:spPr>
            <a:xfrm rot="-277038" flipV="1">
              <a:off x="82033" y="105913"/>
              <a:ext cx="2672518" cy="1020619"/>
            </a:xfrm>
            <a:custGeom>
              <a:avLst/>
              <a:gdLst/>
              <a:ahLst/>
              <a:cxnLst/>
              <a:rect l="l" t="t" r="r" b="b"/>
              <a:pathLst>
                <a:path w="2672518" h="1020619">
                  <a:moveTo>
                    <a:pt x="0" y="1020618"/>
                  </a:moveTo>
                  <a:lnTo>
                    <a:pt x="2672519" y="1020618"/>
                  </a:lnTo>
                  <a:lnTo>
                    <a:pt x="2672519" y="0"/>
                  </a:lnTo>
                  <a:lnTo>
                    <a:pt x="0" y="0"/>
                  </a:lnTo>
                  <a:lnTo>
                    <a:pt x="0" y="1020618"/>
                  </a:lnTo>
                  <a:close/>
                </a:path>
              </a:pathLst>
            </a:custGeom>
            <a:blipFill>
              <a:blip>
                <a:alphaModFix amt="19999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r="-1177" b="-96053"/>
              </a:stretch>
            </a:blipFill>
          </p:spPr>
          <p:txBody>
            <a:bodyPr/>
            <a:lstStyle/>
            <a:p>
              <a:endParaRPr lang="nb-NO"/>
            </a:p>
          </p:txBody>
        </p:sp>
        <p:sp>
          <p:nvSpPr>
            <p:cNvPr id="19" name="AutoShape 19">
              <a:extLst>
                <a:ext uri="{FF2B5EF4-FFF2-40B4-BE49-F238E27FC236}">
                  <a16:creationId xmlns:a16="http://schemas.microsoft.com/office/drawing/2014/main" id="{E469C606-F365-E28A-B483-56E16DBE900D}"/>
                </a:ext>
              </a:extLst>
            </p:cNvPr>
            <p:cNvSpPr/>
            <p:nvPr/>
          </p:nvSpPr>
          <p:spPr>
            <a:xfrm>
              <a:off x="0" y="124741"/>
              <a:ext cx="1418293" cy="0"/>
            </a:xfrm>
            <a:prstGeom prst="line">
              <a:avLst/>
            </a:prstGeom>
            <a:ln w="237692" cap="flat">
              <a:solidFill>
                <a:srgbClr val="8F8C87">
                  <a:alpha val="19608"/>
                </a:srgbClr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20" name="Freeform 20">
            <a:extLst>
              <a:ext uri="{FF2B5EF4-FFF2-40B4-BE49-F238E27FC236}">
                <a16:creationId xmlns:a16="http://schemas.microsoft.com/office/drawing/2014/main" id="{15FDA2FA-7534-E3D1-B5A3-2AEC69BF0AFB}"/>
              </a:ext>
            </a:extLst>
          </p:cNvPr>
          <p:cNvSpPr/>
          <p:nvPr/>
        </p:nvSpPr>
        <p:spPr>
          <a:xfrm rot="-339271">
            <a:off x="16097788" y="745047"/>
            <a:ext cx="1658726" cy="1227457"/>
          </a:xfrm>
          <a:custGeom>
            <a:avLst/>
            <a:gdLst/>
            <a:ahLst/>
            <a:cxnLst/>
            <a:rect l="l" t="t" r="r" b="b"/>
            <a:pathLst>
              <a:path w="1658726" h="1227457">
                <a:moveTo>
                  <a:pt x="0" y="0"/>
                </a:moveTo>
                <a:lnTo>
                  <a:pt x="1658726" y="0"/>
                </a:lnTo>
                <a:lnTo>
                  <a:pt x="1658726" y="1227457"/>
                </a:lnTo>
                <a:lnTo>
                  <a:pt x="0" y="122745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30000"/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21" name="Tittel 17">
            <a:extLst>
              <a:ext uri="{FF2B5EF4-FFF2-40B4-BE49-F238E27FC236}">
                <a16:creationId xmlns:a16="http://schemas.microsoft.com/office/drawing/2014/main" id="{7FD8DF62-4670-DCCD-591D-D37BC82A6E78}"/>
              </a:ext>
            </a:extLst>
          </p:cNvPr>
          <p:cNvSpPr txBox="1">
            <a:spLocks/>
          </p:cNvSpPr>
          <p:nvPr/>
        </p:nvSpPr>
        <p:spPr>
          <a:xfrm>
            <a:off x="3059129" y="453414"/>
            <a:ext cx="12918901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sz="6600" dirty="0">
                <a:latin typeface="Amplitude-Regular"/>
                <a:cs typeface="Amplitude-Regular"/>
              </a:rPr>
              <a:t>Påmelding seriespill 2026/2027</a:t>
            </a:r>
          </a:p>
        </p:txBody>
      </p:sp>
      <p:sp>
        <p:nvSpPr>
          <p:cNvPr id="22" name="Plassholder for innhold 18">
            <a:extLst>
              <a:ext uri="{FF2B5EF4-FFF2-40B4-BE49-F238E27FC236}">
                <a16:creationId xmlns:a16="http://schemas.microsoft.com/office/drawing/2014/main" id="{3CD16CB7-7111-8E01-1930-CC51452B378F}"/>
              </a:ext>
            </a:extLst>
          </p:cNvPr>
          <p:cNvSpPr txBox="1">
            <a:spLocks/>
          </p:cNvSpPr>
          <p:nvPr/>
        </p:nvSpPr>
        <p:spPr>
          <a:xfrm>
            <a:off x="519065" y="3606405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nb-NO" dirty="0">
              <a:latin typeface="Amplitude-Regular"/>
              <a:cs typeface="Amplitude-Regular"/>
            </a:endParaRPr>
          </a:p>
        </p:txBody>
      </p:sp>
      <p:sp>
        <p:nvSpPr>
          <p:cNvPr id="23" name="Plassholder for innhold 18">
            <a:extLst>
              <a:ext uri="{FF2B5EF4-FFF2-40B4-BE49-F238E27FC236}">
                <a16:creationId xmlns:a16="http://schemas.microsoft.com/office/drawing/2014/main" id="{438A7A95-E213-9E1F-55AD-A20644D28A3E}"/>
              </a:ext>
            </a:extLst>
          </p:cNvPr>
          <p:cNvSpPr txBox="1">
            <a:spLocks/>
          </p:cNvSpPr>
          <p:nvPr/>
        </p:nvSpPr>
        <p:spPr>
          <a:xfrm>
            <a:off x="519064" y="2419845"/>
            <a:ext cx="15914811" cy="571252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nb-NO" sz="3600" dirty="0">
                <a:latin typeface="Amplitude-Regular"/>
                <a:cs typeface="Amplitude-Regular"/>
              </a:rPr>
              <a:t>ABSOLUTT SISTE FRIST 15.MAI!! (1.Mai for Region vest)</a:t>
            </a:r>
          </a:p>
          <a:p>
            <a:pPr>
              <a:lnSpc>
                <a:spcPct val="150000"/>
              </a:lnSpc>
            </a:pPr>
            <a:r>
              <a:rPr lang="nb-NO" sz="3600" dirty="0">
                <a:latin typeface="Amplitude-Regular"/>
                <a:cs typeface="Amplitude-Regular"/>
              </a:rPr>
              <a:t>Husk å registrere tvilling lag</a:t>
            </a:r>
          </a:p>
          <a:p>
            <a:pPr>
              <a:lnSpc>
                <a:spcPct val="150000"/>
              </a:lnSpc>
            </a:pPr>
            <a:r>
              <a:rPr lang="nb-NO" sz="3600" dirty="0">
                <a:latin typeface="Amplitude-Regular"/>
                <a:cs typeface="Amplitude-Regular"/>
              </a:rPr>
              <a:t>Påmeldingsavgift: 1500kr – Trekke frist for å unngå ytterligere kostnader er </a:t>
            </a:r>
            <a:r>
              <a:rPr lang="nb-NO" sz="3600" dirty="0">
                <a:latin typeface="Amplitude-Regular" panose="020B0604020202020204" charset="0"/>
                <a:cs typeface="Amplitude-Regular" panose="020B0604020202020204" charset="0"/>
              </a:rPr>
              <a:t>15.Juni (1.Mai for region vest)</a:t>
            </a:r>
          </a:p>
          <a:p>
            <a:pPr>
              <a:lnSpc>
                <a:spcPct val="150000"/>
              </a:lnSpc>
            </a:pPr>
            <a:r>
              <a:rPr lang="nb-NO" sz="3600" dirty="0">
                <a:latin typeface="Amplitude-Regular"/>
                <a:cs typeface="Amplitude-Regular"/>
              </a:rPr>
              <a:t>Husk å s</a:t>
            </a:r>
            <a:r>
              <a:rPr lang="nb-NO" dirty="0"/>
              <a:t>ø</a:t>
            </a:r>
            <a:r>
              <a:rPr lang="nb-NO" sz="3600" dirty="0">
                <a:latin typeface="Amplitude-Regular"/>
                <a:cs typeface="Amplitude-Regular"/>
              </a:rPr>
              <a:t>ke dispensasjoner og legge til de ulike rollene til laget i TA</a:t>
            </a:r>
          </a:p>
          <a:p>
            <a:pPr marL="0" indent="0">
              <a:lnSpc>
                <a:spcPct val="150000"/>
              </a:lnSpc>
              <a:buNone/>
            </a:pPr>
            <a:endParaRPr lang="nb-NO" sz="3600" dirty="0">
              <a:latin typeface="Amplitude-Regular" panose="020B0604020202020204" charset="0"/>
              <a:cs typeface="Amplitude-Regular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2295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A900B6-17AE-31C0-9584-51FAE099EC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DA745672-C755-9161-29B2-11CCBB8275CB}"/>
              </a:ext>
            </a:extLst>
          </p:cNvPr>
          <p:cNvGrpSpPr/>
          <p:nvPr/>
        </p:nvGrpSpPr>
        <p:grpSpPr>
          <a:xfrm rot="-10800000">
            <a:off x="0" y="0"/>
            <a:ext cx="18288000" cy="10287000"/>
            <a:chOff x="0" y="0"/>
            <a:chExt cx="4816593" cy="2709333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DA7DB06F-F2A6-B28D-2443-1482C635184E}"/>
                </a:ext>
              </a:extLst>
            </p:cNvPr>
            <p:cNvSpPr/>
            <p:nvPr/>
          </p:nvSpPr>
          <p:spPr>
            <a:xfrm>
              <a:off x="0" y="0"/>
              <a:ext cx="4816592" cy="2709333"/>
            </a:xfrm>
            <a:custGeom>
              <a:avLst/>
              <a:gdLst/>
              <a:ahLst/>
              <a:cxnLst/>
              <a:rect l="l" t="t" r="r" b="b"/>
              <a:pathLst>
                <a:path w="4816592" h="2709333">
                  <a:moveTo>
                    <a:pt x="0" y="0"/>
                  </a:moveTo>
                  <a:lnTo>
                    <a:pt x="4816592" y="0"/>
                  </a:lnTo>
                  <a:lnTo>
                    <a:pt x="4816592" y="2709333"/>
                  </a:lnTo>
                  <a:lnTo>
                    <a:pt x="0" y="2709333"/>
                  </a:lnTo>
                  <a:close/>
                </a:path>
              </a:pathLst>
            </a:custGeom>
            <a:gradFill rotWithShape="1">
              <a:gsLst>
                <a:gs pos="0">
                  <a:srgbClr val="A6A6A6">
                    <a:alpha val="40000"/>
                  </a:srgbClr>
                </a:gs>
                <a:gs pos="100000">
                  <a:srgbClr val="FFFFFF">
                    <a:alpha val="4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nb-NO" dirty="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09312BC4-488C-00D5-ABA2-105A9249377B}"/>
                </a:ext>
              </a:extLst>
            </p:cNvPr>
            <p:cNvSpPr txBox="1"/>
            <p:nvPr/>
          </p:nvSpPr>
          <p:spPr>
            <a:xfrm>
              <a:off x="0" y="-47625"/>
              <a:ext cx="4816593" cy="275695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34"/>
                </a:lnSpc>
              </a:pPr>
              <a:endParaRPr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1C5D37B9-A5F4-F4B9-776F-C300472A4077}"/>
              </a:ext>
            </a:extLst>
          </p:cNvPr>
          <p:cNvGrpSpPr/>
          <p:nvPr/>
        </p:nvGrpSpPr>
        <p:grpSpPr>
          <a:xfrm>
            <a:off x="-2057978" y="9255918"/>
            <a:ext cx="20643783" cy="440318"/>
            <a:chOff x="1" y="6350"/>
            <a:chExt cx="27525044" cy="587091"/>
          </a:xfrm>
        </p:grpSpPr>
        <p:sp>
          <p:nvSpPr>
            <p:cNvPr id="6" name="AutoShape 6">
              <a:extLst>
                <a:ext uri="{FF2B5EF4-FFF2-40B4-BE49-F238E27FC236}">
                  <a16:creationId xmlns:a16="http://schemas.microsoft.com/office/drawing/2014/main" id="{7F2EFAB3-8AE6-47FA-FBB5-B51427063004}"/>
                </a:ext>
              </a:extLst>
            </p:cNvPr>
            <p:cNvSpPr/>
            <p:nvPr/>
          </p:nvSpPr>
          <p:spPr>
            <a:xfrm>
              <a:off x="1" y="6350"/>
              <a:ext cx="27525044" cy="6350"/>
            </a:xfrm>
            <a:prstGeom prst="line">
              <a:avLst/>
            </a:prstGeom>
            <a:ln w="12700" cap="flat">
              <a:solidFill>
                <a:srgbClr val="1F1D1A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E44A8289-B4B8-37F2-C3F1-077B0A45F2C6}"/>
                </a:ext>
              </a:extLst>
            </p:cNvPr>
            <p:cNvSpPr/>
            <p:nvPr/>
          </p:nvSpPr>
          <p:spPr>
            <a:xfrm>
              <a:off x="4115573" y="231618"/>
              <a:ext cx="361823" cy="361823"/>
            </a:xfrm>
            <a:custGeom>
              <a:avLst/>
              <a:gdLst/>
              <a:ahLst/>
              <a:cxnLst/>
              <a:rect l="l" t="t" r="r" b="b"/>
              <a:pathLst>
                <a:path w="361823" h="361823">
                  <a:moveTo>
                    <a:pt x="0" y="0"/>
                  </a:moveTo>
                  <a:lnTo>
                    <a:pt x="361823" y="0"/>
                  </a:lnTo>
                  <a:lnTo>
                    <a:pt x="361823" y="361824"/>
                  </a:lnTo>
                  <a:lnTo>
                    <a:pt x="0" y="36182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nb-NO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C87D20B7-A860-6C19-71CB-C4C5271D1FB3}"/>
                </a:ext>
              </a:extLst>
            </p:cNvPr>
            <p:cNvSpPr/>
            <p:nvPr/>
          </p:nvSpPr>
          <p:spPr>
            <a:xfrm>
              <a:off x="6648454" y="231618"/>
              <a:ext cx="361823" cy="361823"/>
            </a:xfrm>
            <a:custGeom>
              <a:avLst/>
              <a:gdLst/>
              <a:ahLst/>
              <a:cxnLst/>
              <a:rect l="l" t="t" r="r" b="b"/>
              <a:pathLst>
                <a:path w="361823" h="361823">
                  <a:moveTo>
                    <a:pt x="0" y="0"/>
                  </a:moveTo>
                  <a:lnTo>
                    <a:pt x="361823" y="0"/>
                  </a:lnTo>
                  <a:lnTo>
                    <a:pt x="361823" y="361824"/>
                  </a:lnTo>
                  <a:lnTo>
                    <a:pt x="0" y="36182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nb-NO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C513889C-FBEA-80E2-ADF7-6F9BCF0DDD6C}"/>
                </a:ext>
              </a:extLst>
            </p:cNvPr>
            <p:cNvSpPr txBox="1"/>
            <p:nvPr/>
          </p:nvSpPr>
          <p:spPr>
            <a:xfrm>
              <a:off x="4568181" y="210794"/>
              <a:ext cx="1989481" cy="340863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2134"/>
                </a:lnSpc>
              </a:pPr>
              <a:r>
                <a:rPr lang="en-US" sz="1524" b="1" dirty="0" err="1">
                  <a:solidFill>
                    <a:srgbClr val="000000"/>
                  </a:solidFill>
                  <a:latin typeface="Amplitude-Regular"/>
                  <a:ea typeface="Amplitude-Regular"/>
                  <a:cs typeface="Amplitude-Regular"/>
                  <a:sym typeface="Amplitude-Regular"/>
                </a:rPr>
                <a:t>basketnorge</a:t>
              </a:r>
              <a:endParaRPr lang="en-US" sz="1524" b="1" dirty="0">
                <a:solidFill>
                  <a:srgbClr val="000000"/>
                </a:solidFill>
                <a:latin typeface="Amplitude-Regular"/>
                <a:ea typeface="Amplitude-Regular"/>
                <a:cs typeface="Amplitude-Regular"/>
                <a:sym typeface="Amplitude-Regular"/>
              </a:endParaRPr>
            </a:p>
          </p:txBody>
        </p:sp>
        <p:sp>
          <p:nvSpPr>
            <p:cNvPr id="10" name="TextBox 10">
              <a:extLst>
                <a:ext uri="{FF2B5EF4-FFF2-40B4-BE49-F238E27FC236}">
                  <a16:creationId xmlns:a16="http://schemas.microsoft.com/office/drawing/2014/main" id="{A48C293D-538D-A437-252E-85BDC94F9F8D}"/>
                </a:ext>
              </a:extLst>
            </p:cNvPr>
            <p:cNvSpPr txBox="1"/>
            <p:nvPr/>
          </p:nvSpPr>
          <p:spPr>
            <a:xfrm>
              <a:off x="7101065" y="212918"/>
              <a:ext cx="3203265" cy="35174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128"/>
                </a:lnSpc>
              </a:pPr>
              <a:r>
                <a:rPr lang="en-US" sz="1520" b="1">
                  <a:solidFill>
                    <a:srgbClr val="000000"/>
                  </a:solidFill>
                  <a:latin typeface="Amplitude-Regular"/>
                  <a:ea typeface="Amplitude-Regular"/>
                  <a:cs typeface="Amplitude-Regular"/>
                  <a:sym typeface="Amplitude-Regular"/>
                </a:rPr>
                <a:t>Norges Basketballforbund</a:t>
              </a:r>
            </a:p>
          </p:txBody>
        </p:sp>
      </p:grpSp>
      <p:sp>
        <p:nvSpPr>
          <p:cNvPr id="11" name="Freeform 11">
            <a:extLst>
              <a:ext uri="{FF2B5EF4-FFF2-40B4-BE49-F238E27FC236}">
                <a16:creationId xmlns:a16="http://schemas.microsoft.com/office/drawing/2014/main" id="{2C6FBA3D-C9FF-0ED1-1570-B9C48CB7E1F6}"/>
              </a:ext>
            </a:extLst>
          </p:cNvPr>
          <p:cNvSpPr/>
          <p:nvPr/>
        </p:nvSpPr>
        <p:spPr>
          <a:xfrm>
            <a:off x="15566301" y="9365618"/>
            <a:ext cx="2138812" cy="661240"/>
          </a:xfrm>
          <a:custGeom>
            <a:avLst/>
            <a:gdLst/>
            <a:ahLst/>
            <a:cxnLst/>
            <a:rect l="l" t="t" r="r" b="b"/>
            <a:pathLst>
              <a:path w="2138812" h="661240">
                <a:moveTo>
                  <a:pt x="0" y="0"/>
                </a:moveTo>
                <a:lnTo>
                  <a:pt x="2138813" y="0"/>
                </a:lnTo>
                <a:lnTo>
                  <a:pt x="2138813" y="661239"/>
                </a:lnTo>
                <a:lnTo>
                  <a:pt x="0" y="6612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121566"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2" name="Freeform 12">
            <a:extLst>
              <a:ext uri="{FF2B5EF4-FFF2-40B4-BE49-F238E27FC236}">
                <a16:creationId xmlns:a16="http://schemas.microsoft.com/office/drawing/2014/main" id="{448E9063-93E4-E55D-2397-BCB69616C041}"/>
              </a:ext>
            </a:extLst>
          </p:cNvPr>
          <p:cNvSpPr/>
          <p:nvPr/>
        </p:nvSpPr>
        <p:spPr>
          <a:xfrm>
            <a:off x="596857" y="630338"/>
            <a:ext cx="2826914" cy="796724"/>
          </a:xfrm>
          <a:custGeom>
            <a:avLst/>
            <a:gdLst/>
            <a:ahLst/>
            <a:cxnLst/>
            <a:rect l="l" t="t" r="r" b="b"/>
            <a:pathLst>
              <a:path w="2826914" h="796724">
                <a:moveTo>
                  <a:pt x="0" y="0"/>
                </a:moveTo>
                <a:lnTo>
                  <a:pt x="2826914" y="0"/>
                </a:lnTo>
                <a:lnTo>
                  <a:pt x="2826914" y="796724"/>
                </a:lnTo>
                <a:lnTo>
                  <a:pt x="0" y="796724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3" name="Freeform 13">
            <a:extLst>
              <a:ext uri="{FF2B5EF4-FFF2-40B4-BE49-F238E27FC236}">
                <a16:creationId xmlns:a16="http://schemas.microsoft.com/office/drawing/2014/main" id="{53D82E3D-85FA-B465-DFED-AA388CCAA14E}"/>
              </a:ext>
            </a:extLst>
          </p:cNvPr>
          <p:cNvSpPr/>
          <p:nvPr/>
        </p:nvSpPr>
        <p:spPr>
          <a:xfrm rot="1456502">
            <a:off x="16002822" y="2255467"/>
            <a:ext cx="1265771" cy="1265771"/>
          </a:xfrm>
          <a:custGeom>
            <a:avLst/>
            <a:gdLst/>
            <a:ahLst/>
            <a:cxnLst/>
            <a:rect l="l" t="t" r="r" b="b"/>
            <a:pathLst>
              <a:path w="1265771" h="1265771">
                <a:moveTo>
                  <a:pt x="0" y="0"/>
                </a:moveTo>
                <a:lnTo>
                  <a:pt x="1265771" y="0"/>
                </a:lnTo>
                <a:lnTo>
                  <a:pt x="1265771" y="1265770"/>
                </a:lnTo>
                <a:lnTo>
                  <a:pt x="0" y="1265770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19999"/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4" name="Freeform 14">
            <a:extLst>
              <a:ext uri="{FF2B5EF4-FFF2-40B4-BE49-F238E27FC236}">
                <a16:creationId xmlns:a16="http://schemas.microsoft.com/office/drawing/2014/main" id="{8E4C93CB-271F-77FC-B557-4651211D199B}"/>
              </a:ext>
            </a:extLst>
          </p:cNvPr>
          <p:cNvSpPr/>
          <p:nvPr/>
        </p:nvSpPr>
        <p:spPr>
          <a:xfrm rot="-5400000">
            <a:off x="15424833" y="5176156"/>
            <a:ext cx="3152486" cy="538789"/>
          </a:xfrm>
          <a:custGeom>
            <a:avLst/>
            <a:gdLst/>
            <a:ahLst/>
            <a:cxnLst/>
            <a:rect l="l" t="t" r="r" b="b"/>
            <a:pathLst>
              <a:path w="3152486" h="538789">
                <a:moveTo>
                  <a:pt x="0" y="0"/>
                </a:moveTo>
                <a:lnTo>
                  <a:pt x="3152486" y="0"/>
                </a:lnTo>
                <a:lnTo>
                  <a:pt x="3152486" y="538789"/>
                </a:lnTo>
                <a:lnTo>
                  <a:pt x="0" y="53878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19999"/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5" name="Freeform 15">
            <a:extLst>
              <a:ext uri="{FF2B5EF4-FFF2-40B4-BE49-F238E27FC236}">
                <a16:creationId xmlns:a16="http://schemas.microsoft.com/office/drawing/2014/main" id="{A2EACE66-64B7-1971-8CAF-49AAD3E3141C}"/>
              </a:ext>
            </a:extLst>
          </p:cNvPr>
          <p:cNvSpPr/>
          <p:nvPr/>
        </p:nvSpPr>
        <p:spPr>
          <a:xfrm rot="1456502">
            <a:off x="16873196" y="7541781"/>
            <a:ext cx="1471887" cy="1471887"/>
          </a:xfrm>
          <a:custGeom>
            <a:avLst/>
            <a:gdLst/>
            <a:ahLst/>
            <a:cxnLst/>
            <a:rect l="l" t="t" r="r" b="b"/>
            <a:pathLst>
              <a:path w="1471887" h="1471887">
                <a:moveTo>
                  <a:pt x="0" y="0"/>
                </a:moveTo>
                <a:lnTo>
                  <a:pt x="1471887" y="0"/>
                </a:lnTo>
                <a:lnTo>
                  <a:pt x="1471887" y="1471887"/>
                </a:lnTo>
                <a:lnTo>
                  <a:pt x="0" y="147188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19999"/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6" name="Freeform 16">
            <a:extLst>
              <a:ext uri="{FF2B5EF4-FFF2-40B4-BE49-F238E27FC236}">
                <a16:creationId xmlns:a16="http://schemas.microsoft.com/office/drawing/2014/main" id="{A66549E7-D00C-8AF6-1E62-5504D32E361F}"/>
              </a:ext>
            </a:extLst>
          </p:cNvPr>
          <p:cNvSpPr/>
          <p:nvPr/>
        </p:nvSpPr>
        <p:spPr>
          <a:xfrm>
            <a:off x="16635708" y="7357320"/>
            <a:ext cx="582886" cy="637906"/>
          </a:xfrm>
          <a:custGeom>
            <a:avLst/>
            <a:gdLst/>
            <a:ahLst/>
            <a:cxnLst/>
            <a:rect l="l" t="t" r="r" b="b"/>
            <a:pathLst>
              <a:path w="582886" h="637906">
                <a:moveTo>
                  <a:pt x="0" y="0"/>
                </a:moveTo>
                <a:lnTo>
                  <a:pt x="582886" y="0"/>
                </a:lnTo>
                <a:lnTo>
                  <a:pt x="582886" y="637906"/>
                </a:lnTo>
                <a:lnTo>
                  <a:pt x="0" y="63790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19999"/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b-NO"/>
          </a:p>
        </p:txBody>
      </p:sp>
      <p:grpSp>
        <p:nvGrpSpPr>
          <p:cNvPr id="17" name="Group 17">
            <a:extLst>
              <a:ext uri="{FF2B5EF4-FFF2-40B4-BE49-F238E27FC236}">
                <a16:creationId xmlns:a16="http://schemas.microsoft.com/office/drawing/2014/main" id="{BB9197B0-5DE5-8950-F060-240CDE480D36}"/>
              </a:ext>
            </a:extLst>
          </p:cNvPr>
          <p:cNvGrpSpPr/>
          <p:nvPr/>
        </p:nvGrpSpPr>
        <p:grpSpPr>
          <a:xfrm>
            <a:off x="17218594" y="1589068"/>
            <a:ext cx="2093471" cy="924333"/>
            <a:chOff x="0" y="0"/>
            <a:chExt cx="2791295" cy="1232444"/>
          </a:xfrm>
        </p:grpSpPr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963D5D22-D2FC-4724-416E-68D191C27CBF}"/>
                </a:ext>
              </a:extLst>
            </p:cNvPr>
            <p:cNvSpPr/>
            <p:nvPr/>
          </p:nvSpPr>
          <p:spPr>
            <a:xfrm rot="-277038" flipV="1">
              <a:off x="82033" y="105913"/>
              <a:ext cx="2672518" cy="1020619"/>
            </a:xfrm>
            <a:custGeom>
              <a:avLst/>
              <a:gdLst/>
              <a:ahLst/>
              <a:cxnLst/>
              <a:rect l="l" t="t" r="r" b="b"/>
              <a:pathLst>
                <a:path w="2672518" h="1020619">
                  <a:moveTo>
                    <a:pt x="0" y="1020618"/>
                  </a:moveTo>
                  <a:lnTo>
                    <a:pt x="2672519" y="1020618"/>
                  </a:lnTo>
                  <a:lnTo>
                    <a:pt x="2672519" y="0"/>
                  </a:lnTo>
                  <a:lnTo>
                    <a:pt x="0" y="0"/>
                  </a:lnTo>
                  <a:lnTo>
                    <a:pt x="0" y="1020618"/>
                  </a:lnTo>
                  <a:close/>
                </a:path>
              </a:pathLst>
            </a:custGeom>
            <a:blipFill>
              <a:blip>
                <a:alphaModFix amt="19999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r="-1177" b="-96053"/>
              </a:stretch>
            </a:blipFill>
          </p:spPr>
          <p:txBody>
            <a:bodyPr/>
            <a:lstStyle/>
            <a:p>
              <a:endParaRPr lang="nb-NO"/>
            </a:p>
          </p:txBody>
        </p:sp>
        <p:sp>
          <p:nvSpPr>
            <p:cNvPr id="19" name="AutoShape 19">
              <a:extLst>
                <a:ext uri="{FF2B5EF4-FFF2-40B4-BE49-F238E27FC236}">
                  <a16:creationId xmlns:a16="http://schemas.microsoft.com/office/drawing/2014/main" id="{7B8AEBCB-EFA6-799E-55F9-386285B42DA1}"/>
                </a:ext>
              </a:extLst>
            </p:cNvPr>
            <p:cNvSpPr/>
            <p:nvPr/>
          </p:nvSpPr>
          <p:spPr>
            <a:xfrm>
              <a:off x="0" y="124741"/>
              <a:ext cx="1418293" cy="0"/>
            </a:xfrm>
            <a:prstGeom prst="line">
              <a:avLst/>
            </a:prstGeom>
            <a:ln w="237692" cap="flat">
              <a:solidFill>
                <a:srgbClr val="8F8C87">
                  <a:alpha val="19608"/>
                </a:srgbClr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20" name="Freeform 20">
            <a:extLst>
              <a:ext uri="{FF2B5EF4-FFF2-40B4-BE49-F238E27FC236}">
                <a16:creationId xmlns:a16="http://schemas.microsoft.com/office/drawing/2014/main" id="{8207A3C9-D3DA-B3EB-55EF-44627F8314F7}"/>
              </a:ext>
            </a:extLst>
          </p:cNvPr>
          <p:cNvSpPr/>
          <p:nvPr/>
        </p:nvSpPr>
        <p:spPr>
          <a:xfrm rot="-339271">
            <a:off x="16097788" y="745047"/>
            <a:ext cx="1658726" cy="1227457"/>
          </a:xfrm>
          <a:custGeom>
            <a:avLst/>
            <a:gdLst/>
            <a:ahLst/>
            <a:cxnLst/>
            <a:rect l="l" t="t" r="r" b="b"/>
            <a:pathLst>
              <a:path w="1658726" h="1227457">
                <a:moveTo>
                  <a:pt x="0" y="0"/>
                </a:moveTo>
                <a:lnTo>
                  <a:pt x="1658726" y="0"/>
                </a:lnTo>
                <a:lnTo>
                  <a:pt x="1658726" y="1227457"/>
                </a:lnTo>
                <a:lnTo>
                  <a:pt x="0" y="122745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30000"/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21" name="Tittel 17">
            <a:extLst>
              <a:ext uri="{FF2B5EF4-FFF2-40B4-BE49-F238E27FC236}">
                <a16:creationId xmlns:a16="http://schemas.microsoft.com/office/drawing/2014/main" id="{E7C64326-5E6C-531C-E09F-12CB2E36FBCD}"/>
              </a:ext>
            </a:extLst>
          </p:cNvPr>
          <p:cNvSpPr txBox="1">
            <a:spLocks/>
          </p:cNvSpPr>
          <p:nvPr/>
        </p:nvSpPr>
        <p:spPr>
          <a:xfrm>
            <a:off x="3059129" y="453414"/>
            <a:ext cx="12918901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sz="6600" dirty="0">
                <a:latin typeface="Amplitude-Regular"/>
                <a:cs typeface="Amplitude-Regular"/>
              </a:rPr>
              <a:t>Påmelding seriespill 2026/2027</a:t>
            </a:r>
          </a:p>
        </p:txBody>
      </p:sp>
      <p:sp>
        <p:nvSpPr>
          <p:cNvPr id="22" name="Plassholder for innhold 18">
            <a:extLst>
              <a:ext uri="{FF2B5EF4-FFF2-40B4-BE49-F238E27FC236}">
                <a16:creationId xmlns:a16="http://schemas.microsoft.com/office/drawing/2014/main" id="{71BB420E-B3A3-6EF8-75B7-24A7A4BAE9C8}"/>
              </a:ext>
            </a:extLst>
          </p:cNvPr>
          <p:cNvSpPr txBox="1">
            <a:spLocks/>
          </p:cNvSpPr>
          <p:nvPr/>
        </p:nvSpPr>
        <p:spPr>
          <a:xfrm>
            <a:off x="519065" y="3606405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nb-NO" dirty="0">
              <a:latin typeface="Amplitude-Regular"/>
              <a:cs typeface="Amplitude-Regular"/>
            </a:endParaRPr>
          </a:p>
        </p:txBody>
      </p:sp>
      <p:sp>
        <p:nvSpPr>
          <p:cNvPr id="23" name="Plassholder for innhold 18">
            <a:extLst>
              <a:ext uri="{FF2B5EF4-FFF2-40B4-BE49-F238E27FC236}">
                <a16:creationId xmlns:a16="http://schemas.microsoft.com/office/drawing/2014/main" id="{7727EEF3-77BF-FA49-D6D9-F2988AE280B7}"/>
              </a:ext>
            </a:extLst>
          </p:cNvPr>
          <p:cNvSpPr txBox="1">
            <a:spLocks/>
          </p:cNvSpPr>
          <p:nvPr/>
        </p:nvSpPr>
        <p:spPr>
          <a:xfrm>
            <a:off x="519064" y="2419845"/>
            <a:ext cx="15914811" cy="571252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nb-NO" sz="3600" dirty="0">
                <a:latin typeface="Amplitude-Regular"/>
                <a:cs typeface="Amplitude-Regular"/>
              </a:rPr>
              <a:t>Region Øst: </a:t>
            </a:r>
            <a:r>
              <a:rPr lang="nb-NO" sz="3600" dirty="0">
                <a:latin typeface="Amplitude-Regular"/>
                <a:cs typeface="Amplitude-Regular"/>
                <a:hlinkClick r:id="rId10"/>
              </a:rPr>
              <a:t>https://www.basket.no/regioner/region-ost/2019/seriepamelding-sesongen-2026-2027/</a:t>
            </a:r>
            <a:endParaRPr lang="nb-NO" sz="3600" dirty="0">
              <a:latin typeface="Amplitude-Regular"/>
              <a:cs typeface="Amplitude-Regular"/>
            </a:endParaRPr>
          </a:p>
          <a:p>
            <a:pPr>
              <a:lnSpc>
                <a:spcPct val="150000"/>
              </a:lnSpc>
            </a:pPr>
            <a:r>
              <a:rPr lang="nb-NO" sz="3600" dirty="0">
                <a:latin typeface="Amplitude-Regular"/>
                <a:cs typeface="Amplitude-Regular"/>
              </a:rPr>
              <a:t>Region Vest: </a:t>
            </a:r>
            <a:r>
              <a:rPr lang="nb-NO" sz="3600" dirty="0">
                <a:latin typeface="Amplitude-Regular"/>
                <a:cs typeface="Amplitude-Regular"/>
                <a:hlinkClick r:id="rId11"/>
              </a:rPr>
              <a:t>https://www.basket.no/regioner/region-vest/2026/pamelding-serien-2026-2027/</a:t>
            </a:r>
            <a:endParaRPr lang="nb-NO" sz="3600" dirty="0">
              <a:latin typeface="Amplitude-Regular"/>
              <a:cs typeface="Amplitude-Regular"/>
            </a:endParaRPr>
          </a:p>
          <a:p>
            <a:pPr>
              <a:lnSpc>
                <a:spcPct val="150000"/>
              </a:lnSpc>
            </a:pPr>
            <a:r>
              <a:rPr lang="nb-NO" sz="3600" dirty="0">
                <a:latin typeface="Amplitude-Regular"/>
                <a:cs typeface="Amplitude-Regular"/>
              </a:rPr>
              <a:t>Region Midt: </a:t>
            </a:r>
            <a:r>
              <a:rPr lang="nb-NO" sz="3600" dirty="0">
                <a:latin typeface="Amplitude-Regular"/>
                <a:cs typeface="Amplitude-Regular"/>
                <a:hlinkClick r:id="rId12"/>
              </a:rPr>
              <a:t>https://www.basket.no/regioner/region-midt/2020/pamelding-for-sesongen-2026-2027/</a:t>
            </a:r>
            <a:endParaRPr lang="nb-NO" sz="3600" dirty="0">
              <a:latin typeface="Amplitude-Regular"/>
              <a:cs typeface="Amplitude-Regular"/>
            </a:endParaRPr>
          </a:p>
          <a:p>
            <a:pPr>
              <a:lnSpc>
                <a:spcPct val="150000"/>
              </a:lnSpc>
            </a:pPr>
            <a:endParaRPr lang="nb-NO" sz="3600" dirty="0">
              <a:latin typeface="Amplitude-Regular"/>
              <a:cs typeface="Amplitude-Regular"/>
            </a:endParaRPr>
          </a:p>
          <a:p>
            <a:pPr>
              <a:lnSpc>
                <a:spcPct val="150000"/>
              </a:lnSpc>
            </a:pPr>
            <a:endParaRPr lang="nb-NO" sz="3600" dirty="0">
              <a:latin typeface="Amplitude-Regular"/>
              <a:cs typeface="Amplitude-Regular"/>
            </a:endParaRPr>
          </a:p>
          <a:p>
            <a:pPr marL="0" indent="0">
              <a:lnSpc>
                <a:spcPct val="150000"/>
              </a:lnSpc>
              <a:buNone/>
            </a:pPr>
            <a:endParaRPr lang="nb-NO" sz="3600" dirty="0">
              <a:latin typeface="Amplitude-Regular" panose="020B0604020202020204" charset="0"/>
              <a:cs typeface="Amplitude-Regular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1733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9E0FA9-3A93-A07D-A8E1-F8FCAE2CD8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22288517-8D76-577C-D55A-905D88AC5F96}"/>
              </a:ext>
            </a:extLst>
          </p:cNvPr>
          <p:cNvGrpSpPr/>
          <p:nvPr/>
        </p:nvGrpSpPr>
        <p:grpSpPr>
          <a:xfrm rot="-10800000">
            <a:off x="0" y="0"/>
            <a:ext cx="18288000" cy="10287000"/>
            <a:chOff x="0" y="0"/>
            <a:chExt cx="4816593" cy="2709333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699DE324-62F0-B709-954E-E64C45348A96}"/>
                </a:ext>
              </a:extLst>
            </p:cNvPr>
            <p:cNvSpPr/>
            <p:nvPr/>
          </p:nvSpPr>
          <p:spPr>
            <a:xfrm>
              <a:off x="0" y="0"/>
              <a:ext cx="4816592" cy="2709333"/>
            </a:xfrm>
            <a:custGeom>
              <a:avLst/>
              <a:gdLst/>
              <a:ahLst/>
              <a:cxnLst/>
              <a:rect l="l" t="t" r="r" b="b"/>
              <a:pathLst>
                <a:path w="4816592" h="2709333">
                  <a:moveTo>
                    <a:pt x="0" y="0"/>
                  </a:moveTo>
                  <a:lnTo>
                    <a:pt x="4816592" y="0"/>
                  </a:lnTo>
                  <a:lnTo>
                    <a:pt x="4816592" y="2709333"/>
                  </a:lnTo>
                  <a:lnTo>
                    <a:pt x="0" y="2709333"/>
                  </a:lnTo>
                  <a:close/>
                </a:path>
              </a:pathLst>
            </a:custGeom>
            <a:gradFill rotWithShape="1">
              <a:gsLst>
                <a:gs pos="0">
                  <a:srgbClr val="A6A6A6">
                    <a:alpha val="40000"/>
                  </a:srgbClr>
                </a:gs>
                <a:gs pos="100000">
                  <a:srgbClr val="FFFFFF">
                    <a:alpha val="4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nb-NO" dirty="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97250CED-2F41-E3BB-2A5C-4BFD25D8DE16}"/>
                </a:ext>
              </a:extLst>
            </p:cNvPr>
            <p:cNvSpPr txBox="1"/>
            <p:nvPr/>
          </p:nvSpPr>
          <p:spPr>
            <a:xfrm>
              <a:off x="0" y="-47625"/>
              <a:ext cx="4816593" cy="275695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34"/>
                </a:lnSpc>
              </a:pPr>
              <a:endParaRPr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D340E6EF-9A10-B026-4B0D-2278B3EB530E}"/>
              </a:ext>
            </a:extLst>
          </p:cNvPr>
          <p:cNvGrpSpPr/>
          <p:nvPr/>
        </p:nvGrpSpPr>
        <p:grpSpPr>
          <a:xfrm>
            <a:off x="-2057978" y="9255918"/>
            <a:ext cx="20643783" cy="440318"/>
            <a:chOff x="1" y="6350"/>
            <a:chExt cx="27525044" cy="587091"/>
          </a:xfrm>
        </p:grpSpPr>
        <p:sp>
          <p:nvSpPr>
            <p:cNvPr id="6" name="AutoShape 6">
              <a:extLst>
                <a:ext uri="{FF2B5EF4-FFF2-40B4-BE49-F238E27FC236}">
                  <a16:creationId xmlns:a16="http://schemas.microsoft.com/office/drawing/2014/main" id="{AF6B5714-886F-EE78-1421-3B94AE0723CD}"/>
                </a:ext>
              </a:extLst>
            </p:cNvPr>
            <p:cNvSpPr/>
            <p:nvPr/>
          </p:nvSpPr>
          <p:spPr>
            <a:xfrm>
              <a:off x="1" y="6350"/>
              <a:ext cx="27525044" cy="6350"/>
            </a:xfrm>
            <a:prstGeom prst="line">
              <a:avLst/>
            </a:prstGeom>
            <a:ln w="12700" cap="flat">
              <a:solidFill>
                <a:srgbClr val="1F1D1A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A4D75C6D-D1A8-8E1E-293B-4FAE6B09980D}"/>
                </a:ext>
              </a:extLst>
            </p:cNvPr>
            <p:cNvSpPr/>
            <p:nvPr/>
          </p:nvSpPr>
          <p:spPr>
            <a:xfrm>
              <a:off x="4115573" y="231618"/>
              <a:ext cx="361823" cy="361823"/>
            </a:xfrm>
            <a:custGeom>
              <a:avLst/>
              <a:gdLst/>
              <a:ahLst/>
              <a:cxnLst/>
              <a:rect l="l" t="t" r="r" b="b"/>
              <a:pathLst>
                <a:path w="361823" h="361823">
                  <a:moveTo>
                    <a:pt x="0" y="0"/>
                  </a:moveTo>
                  <a:lnTo>
                    <a:pt x="361823" y="0"/>
                  </a:lnTo>
                  <a:lnTo>
                    <a:pt x="361823" y="361824"/>
                  </a:lnTo>
                  <a:lnTo>
                    <a:pt x="0" y="36182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nb-NO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8BB194B-7448-87CA-79A7-620D71F22362}"/>
                </a:ext>
              </a:extLst>
            </p:cNvPr>
            <p:cNvSpPr/>
            <p:nvPr/>
          </p:nvSpPr>
          <p:spPr>
            <a:xfrm>
              <a:off x="6648454" y="231618"/>
              <a:ext cx="361823" cy="361823"/>
            </a:xfrm>
            <a:custGeom>
              <a:avLst/>
              <a:gdLst/>
              <a:ahLst/>
              <a:cxnLst/>
              <a:rect l="l" t="t" r="r" b="b"/>
              <a:pathLst>
                <a:path w="361823" h="361823">
                  <a:moveTo>
                    <a:pt x="0" y="0"/>
                  </a:moveTo>
                  <a:lnTo>
                    <a:pt x="361823" y="0"/>
                  </a:lnTo>
                  <a:lnTo>
                    <a:pt x="361823" y="361824"/>
                  </a:lnTo>
                  <a:lnTo>
                    <a:pt x="0" y="36182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nb-NO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1E3D9352-FE03-5672-3917-FE27643D2184}"/>
                </a:ext>
              </a:extLst>
            </p:cNvPr>
            <p:cNvSpPr txBox="1"/>
            <p:nvPr/>
          </p:nvSpPr>
          <p:spPr>
            <a:xfrm>
              <a:off x="4568181" y="210794"/>
              <a:ext cx="1989481" cy="340863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2134"/>
                </a:lnSpc>
              </a:pPr>
              <a:r>
                <a:rPr lang="en-US" sz="1524" b="1" dirty="0" err="1">
                  <a:solidFill>
                    <a:srgbClr val="000000"/>
                  </a:solidFill>
                  <a:latin typeface="Amplitude-Regular"/>
                  <a:ea typeface="Amplitude-Regular"/>
                  <a:cs typeface="Amplitude-Regular"/>
                  <a:sym typeface="Amplitude-Regular"/>
                </a:rPr>
                <a:t>basketnorge</a:t>
              </a:r>
              <a:endParaRPr lang="en-US" sz="1524" b="1" dirty="0">
                <a:solidFill>
                  <a:srgbClr val="000000"/>
                </a:solidFill>
                <a:latin typeface="Amplitude-Regular"/>
                <a:ea typeface="Amplitude-Regular"/>
                <a:cs typeface="Amplitude-Regular"/>
                <a:sym typeface="Amplitude-Regular"/>
              </a:endParaRPr>
            </a:p>
          </p:txBody>
        </p:sp>
        <p:sp>
          <p:nvSpPr>
            <p:cNvPr id="10" name="TextBox 10">
              <a:extLst>
                <a:ext uri="{FF2B5EF4-FFF2-40B4-BE49-F238E27FC236}">
                  <a16:creationId xmlns:a16="http://schemas.microsoft.com/office/drawing/2014/main" id="{10F53A83-4F94-4E22-E832-B9D08FEBFE0B}"/>
                </a:ext>
              </a:extLst>
            </p:cNvPr>
            <p:cNvSpPr txBox="1"/>
            <p:nvPr/>
          </p:nvSpPr>
          <p:spPr>
            <a:xfrm>
              <a:off x="7101065" y="212918"/>
              <a:ext cx="3203265" cy="35174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128"/>
                </a:lnSpc>
              </a:pPr>
              <a:r>
                <a:rPr lang="en-US" sz="1520" b="1">
                  <a:solidFill>
                    <a:srgbClr val="000000"/>
                  </a:solidFill>
                  <a:latin typeface="Amplitude-Regular"/>
                  <a:ea typeface="Amplitude-Regular"/>
                  <a:cs typeface="Amplitude-Regular"/>
                  <a:sym typeface="Amplitude-Regular"/>
                </a:rPr>
                <a:t>Norges Basketballforbund</a:t>
              </a:r>
            </a:p>
          </p:txBody>
        </p:sp>
      </p:grpSp>
      <p:sp>
        <p:nvSpPr>
          <p:cNvPr id="11" name="Freeform 11">
            <a:extLst>
              <a:ext uri="{FF2B5EF4-FFF2-40B4-BE49-F238E27FC236}">
                <a16:creationId xmlns:a16="http://schemas.microsoft.com/office/drawing/2014/main" id="{DCCD8877-7715-07CB-FFC6-0EFCEBCA4B2D}"/>
              </a:ext>
            </a:extLst>
          </p:cNvPr>
          <p:cNvSpPr/>
          <p:nvPr/>
        </p:nvSpPr>
        <p:spPr>
          <a:xfrm>
            <a:off x="15566301" y="9365618"/>
            <a:ext cx="2138812" cy="661240"/>
          </a:xfrm>
          <a:custGeom>
            <a:avLst/>
            <a:gdLst/>
            <a:ahLst/>
            <a:cxnLst/>
            <a:rect l="l" t="t" r="r" b="b"/>
            <a:pathLst>
              <a:path w="2138812" h="661240">
                <a:moveTo>
                  <a:pt x="0" y="0"/>
                </a:moveTo>
                <a:lnTo>
                  <a:pt x="2138813" y="0"/>
                </a:lnTo>
                <a:lnTo>
                  <a:pt x="2138813" y="661239"/>
                </a:lnTo>
                <a:lnTo>
                  <a:pt x="0" y="6612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121566"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2" name="Freeform 12">
            <a:extLst>
              <a:ext uri="{FF2B5EF4-FFF2-40B4-BE49-F238E27FC236}">
                <a16:creationId xmlns:a16="http://schemas.microsoft.com/office/drawing/2014/main" id="{677C1A18-F37C-5721-F758-98A86615BFAC}"/>
              </a:ext>
            </a:extLst>
          </p:cNvPr>
          <p:cNvSpPr/>
          <p:nvPr/>
        </p:nvSpPr>
        <p:spPr>
          <a:xfrm>
            <a:off x="596857" y="630338"/>
            <a:ext cx="2826914" cy="796724"/>
          </a:xfrm>
          <a:custGeom>
            <a:avLst/>
            <a:gdLst/>
            <a:ahLst/>
            <a:cxnLst/>
            <a:rect l="l" t="t" r="r" b="b"/>
            <a:pathLst>
              <a:path w="2826914" h="796724">
                <a:moveTo>
                  <a:pt x="0" y="0"/>
                </a:moveTo>
                <a:lnTo>
                  <a:pt x="2826914" y="0"/>
                </a:lnTo>
                <a:lnTo>
                  <a:pt x="2826914" y="796724"/>
                </a:lnTo>
                <a:lnTo>
                  <a:pt x="0" y="796724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3" name="Freeform 13">
            <a:extLst>
              <a:ext uri="{FF2B5EF4-FFF2-40B4-BE49-F238E27FC236}">
                <a16:creationId xmlns:a16="http://schemas.microsoft.com/office/drawing/2014/main" id="{CE7080E1-4BBB-33AE-99D1-AEAED175043D}"/>
              </a:ext>
            </a:extLst>
          </p:cNvPr>
          <p:cNvSpPr/>
          <p:nvPr/>
        </p:nvSpPr>
        <p:spPr>
          <a:xfrm rot="1456502">
            <a:off x="16002822" y="2255467"/>
            <a:ext cx="1265771" cy="1265771"/>
          </a:xfrm>
          <a:custGeom>
            <a:avLst/>
            <a:gdLst/>
            <a:ahLst/>
            <a:cxnLst/>
            <a:rect l="l" t="t" r="r" b="b"/>
            <a:pathLst>
              <a:path w="1265771" h="1265771">
                <a:moveTo>
                  <a:pt x="0" y="0"/>
                </a:moveTo>
                <a:lnTo>
                  <a:pt x="1265771" y="0"/>
                </a:lnTo>
                <a:lnTo>
                  <a:pt x="1265771" y="1265770"/>
                </a:lnTo>
                <a:lnTo>
                  <a:pt x="0" y="1265770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19999"/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4" name="Freeform 14">
            <a:extLst>
              <a:ext uri="{FF2B5EF4-FFF2-40B4-BE49-F238E27FC236}">
                <a16:creationId xmlns:a16="http://schemas.microsoft.com/office/drawing/2014/main" id="{871A9C38-FD44-3506-B9C3-82C06062224F}"/>
              </a:ext>
            </a:extLst>
          </p:cNvPr>
          <p:cNvSpPr/>
          <p:nvPr/>
        </p:nvSpPr>
        <p:spPr>
          <a:xfrm rot="-5400000">
            <a:off x="15424833" y="5176156"/>
            <a:ext cx="3152486" cy="538789"/>
          </a:xfrm>
          <a:custGeom>
            <a:avLst/>
            <a:gdLst/>
            <a:ahLst/>
            <a:cxnLst/>
            <a:rect l="l" t="t" r="r" b="b"/>
            <a:pathLst>
              <a:path w="3152486" h="538789">
                <a:moveTo>
                  <a:pt x="0" y="0"/>
                </a:moveTo>
                <a:lnTo>
                  <a:pt x="3152486" y="0"/>
                </a:lnTo>
                <a:lnTo>
                  <a:pt x="3152486" y="538789"/>
                </a:lnTo>
                <a:lnTo>
                  <a:pt x="0" y="53878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19999"/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5" name="Freeform 15">
            <a:extLst>
              <a:ext uri="{FF2B5EF4-FFF2-40B4-BE49-F238E27FC236}">
                <a16:creationId xmlns:a16="http://schemas.microsoft.com/office/drawing/2014/main" id="{66A9B07F-5FA8-C77C-BA77-31B77E37F8EF}"/>
              </a:ext>
            </a:extLst>
          </p:cNvPr>
          <p:cNvSpPr/>
          <p:nvPr/>
        </p:nvSpPr>
        <p:spPr>
          <a:xfrm rot="1456502">
            <a:off x="16873196" y="7541781"/>
            <a:ext cx="1471887" cy="1471887"/>
          </a:xfrm>
          <a:custGeom>
            <a:avLst/>
            <a:gdLst/>
            <a:ahLst/>
            <a:cxnLst/>
            <a:rect l="l" t="t" r="r" b="b"/>
            <a:pathLst>
              <a:path w="1471887" h="1471887">
                <a:moveTo>
                  <a:pt x="0" y="0"/>
                </a:moveTo>
                <a:lnTo>
                  <a:pt x="1471887" y="0"/>
                </a:lnTo>
                <a:lnTo>
                  <a:pt x="1471887" y="1471887"/>
                </a:lnTo>
                <a:lnTo>
                  <a:pt x="0" y="147188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19999"/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6" name="Freeform 16">
            <a:extLst>
              <a:ext uri="{FF2B5EF4-FFF2-40B4-BE49-F238E27FC236}">
                <a16:creationId xmlns:a16="http://schemas.microsoft.com/office/drawing/2014/main" id="{8488658F-27BD-7A85-0C30-560C056B653F}"/>
              </a:ext>
            </a:extLst>
          </p:cNvPr>
          <p:cNvSpPr/>
          <p:nvPr/>
        </p:nvSpPr>
        <p:spPr>
          <a:xfrm>
            <a:off x="16635708" y="7357320"/>
            <a:ext cx="582886" cy="637906"/>
          </a:xfrm>
          <a:custGeom>
            <a:avLst/>
            <a:gdLst/>
            <a:ahLst/>
            <a:cxnLst/>
            <a:rect l="l" t="t" r="r" b="b"/>
            <a:pathLst>
              <a:path w="582886" h="637906">
                <a:moveTo>
                  <a:pt x="0" y="0"/>
                </a:moveTo>
                <a:lnTo>
                  <a:pt x="582886" y="0"/>
                </a:lnTo>
                <a:lnTo>
                  <a:pt x="582886" y="637906"/>
                </a:lnTo>
                <a:lnTo>
                  <a:pt x="0" y="63790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19999"/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b-NO"/>
          </a:p>
        </p:txBody>
      </p:sp>
      <p:grpSp>
        <p:nvGrpSpPr>
          <p:cNvPr id="17" name="Group 17">
            <a:extLst>
              <a:ext uri="{FF2B5EF4-FFF2-40B4-BE49-F238E27FC236}">
                <a16:creationId xmlns:a16="http://schemas.microsoft.com/office/drawing/2014/main" id="{1385D1D8-584D-AEE3-E805-EDDFE1F9F629}"/>
              </a:ext>
            </a:extLst>
          </p:cNvPr>
          <p:cNvGrpSpPr/>
          <p:nvPr/>
        </p:nvGrpSpPr>
        <p:grpSpPr>
          <a:xfrm>
            <a:off x="17218594" y="1589068"/>
            <a:ext cx="2093471" cy="924333"/>
            <a:chOff x="0" y="0"/>
            <a:chExt cx="2791295" cy="1232444"/>
          </a:xfrm>
        </p:grpSpPr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86A0B111-DBA0-DEB1-FC22-003A7B23BDD4}"/>
                </a:ext>
              </a:extLst>
            </p:cNvPr>
            <p:cNvSpPr/>
            <p:nvPr/>
          </p:nvSpPr>
          <p:spPr>
            <a:xfrm rot="-277038" flipV="1">
              <a:off x="82033" y="105913"/>
              <a:ext cx="2672518" cy="1020619"/>
            </a:xfrm>
            <a:custGeom>
              <a:avLst/>
              <a:gdLst/>
              <a:ahLst/>
              <a:cxnLst/>
              <a:rect l="l" t="t" r="r" b="b"/>
              <a:pathLst>
                <a:path w="2672518" h="1020619">
                  <a:moveTo>
                    <a:pt x="0" y="1020618"/>
                  </a:moveTo>
                  <a:lnTo>
                    <a:pt x="2672519" y="1020618"/>
                  </a:lnTo>
                  <a:lnTo>
                    <a:pt x="2672519" y="0"/>
                  </a:lnTo>
                  <a:lnTo>
                    <a:pt x="0" y="0"/>
                  </a:lnTo>
                  <a:lnTo>
                    <a:pt x="0" y="1020618"/>
                  </a:lnTo>
                  <a:close/>
                </a:path>
              </a:pathLst>
            </a:custGeom>
            <a:blipFill>
              <a:blip>
                <a:alphaModFix amt="19999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r="-1177" b="-96053"/>
              </a:stretch>
            </a:blipFill>
          </p:spPr>
          <p:txBody>
            <a:bodyPr/>
            <a:lstStyle/>
            <a:p>
              <a:endParaRPr lang="nb-NO"/>
            </a:p>
          </p:txBody>
        </p:sp>
        <p:sp>
          <p:nvSpPr>
            <p:cNvPr id="19" name="AutoShape 19">
              <a:extLst>
                <a:ext uri="{FF2B5EF4-FFF2-40B4-BE49-F238E27FC236}">
                  <a16:creationId xmlns:a16="http://schemas.microsoft.com/office/drawing/2014/main" id="{A539C1A1-A00C-9657-A33A-4E57151AEEB1}"/>
                </a:ext>
              </a:extLst>
            </p:cNvPr>
            <p:cNvSpPr/>
            <p:nvPr/>
          </p:nvSpPr>
          <p:spPr>
            <a:xfrm>
              <a:off x="0" y="124741"/>
              <a:ext cx="1418293" cy="0"/>
            </a:xfrm>
            <a:prstGeom prst="line">
              <a:avLst/>
            </a:prstGeom>
            <a:ln w="237692" cap="flat">
              <a:solidFill>
                <a:srgbClr val="8F8C87">
                  <a:alpha val="19608"/>
                </a:srgbClr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20" name="Freeform 20">
            <a:extLst>
              <a:ext uri="{FF2B5EF4-FFF2-40B4-BE49-F238E27FC236}">
                <a16:creationId xmlns:a16="http://schemas.microsoft.com/office/drawing/2014/main" id="{C95C221B-1B7A-E474-21B0-68126ED876C1}"/>
              </a:ext>
            </a:extLst>
          </p:cNvPr>
          <p:cNvSpPr/>
          <p:nvPr/>
        </p:nvSpPr>
        <p:spPr>
          <a:xfrm rot="-339271">
            <a:off x="16097788" y="745047"/>
            <a:ext cx="1658726" cy="1227457"/>
          </a:xfrm>
          <a:custGeom>
            <a:avLst/>
            <a:gdLst/>
            <a:ahLst/>
            <a:cxnLst/>
            <a:rect l="l" t="t" r="r" b="b"/>
            <a:pathLst>
              <a:path w="1658726" h="1227457">
                <a:moveTo>
                  <a:pt x="0" y="0"/>
                </a:moveTo>
                <a:lnTo>
                  <a:pt x="1658726" y="0"/>
                </a:lnTo>
                <a:lnTo>
                  <a:pt x="1658726" y="1227457"/>
                </a:lnTo>
                <a:lnTo>
                  <a:pt x="0" y="122745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30000"/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21" name="Tittel 17">
            <a:extLst>
              <a:ext uri="{FF2B5EF4-FFF2-40B4-BE49-F238E27FC236}">
                <a16:creationId xmlns:a16="http://schemas.microsoft.com/office/drawing/2014/main" id="{E44F8EB8-2C58-1C0E-B91C-116A2D66295D}"/>
              </a:ext>
            </a:extLst>
          </p:cNvPr>
          <p:cNvSpPr txBox="1">
            <a:spLocks/>
          </p:cNvSpPr>
          <p:nvPr/>
        </p:nvSpPr>
        <p:spPr>
          <a:xfrm>
            <a:off x="3810322" y="453414"/>
            <a:ext cx="12918901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nb-NO" sz="6600" dirty="0">
                <a:latin typeface="Amplitude-Regular"/>
                <a:cs typeface="Amplitude-Regular"/>
              </a:rPr>
              <a:t>Aktivitet utenom seriespill</a:t>
            </a:r>
          </a:p>
        </p:txBody>
      </p:sp>
      <p:sp>
        <p:nvSpPr>
          <p:cNvPr id="22" name="Plassholder for innhold 18">
            <a:extLst>
              <a:ext uri="{FF2B5EF4-FFF2-40B4-BE49-F238E27FC236}">
                <a16:creationId xmlns:a16="http://schemas.microsoft.com/office/drawing/2014/main" id="{689F7C6B-F015-2C9F-D088-4070EA9A30AC}"/>
              </a:ext>
            </a:extLst>
          </p:cNvPr>
          <p:cNvSpPr txBox="1">
            <a:spLocks/>
          </p:cNvSpPr>
          <p:nvPr/>
        </p:nvSpPr>
        <p:spPr>
          <a:xfrm>
            <a:off x="519065" y="3606405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nb-NO" dirty="0">
              <a:latin typeface="Amplitude-Regular"/>
              <a:cs typeface="Amplitude-Regular"/>
            </a:endParaRPr>
          </a:p>
        </p:txBody>
      </p:sp>
      <p:sp>
        <p:nvSpPr>
          <p:cNvPr id="24" name="Plassholder for innhold 18">
            <a:extLst>
              <a:ext uri="{FF2B5EF4-FFF2-40B4-BE49-F238E27FC236}">
                <a16:creationId xmlns:a16="http://schemas.microsoft.com/office/drawing/2014/main" id="{CEBC9737-C7E4-86C3-D7BA-1524787EAAA7}"/>
              </a:ext>
            </a:extLst>
          </p:cNvPr>
          <p:cNvSpPr txBox="1">
            <a:spLocks/>
          </p:cNvSpPr>
          <p:nvPr/>
        </p:nvSpPr>
        <p:spPr>
          <a:xfrm>
            <a:off x="851396" y="3059910"/>
            <a:ext cx="17284204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nb-NO" sz="3600" dirty="0">
                <a:latin typeface="Amplitude-Regular"/>
                <a:cs typeface="Amplitude-Regular"/>
              </a:rPr>
              <a:t>3x3 sesong</a:t>
            </a:r>
          </a:p>
          <a:p>
            <a:pPr>
              <a:lnSpc>
                <a:spcPct val="150000"/>
              </a:lnSpc>
            </a:pPr>
            <a:r>
              <a:rPr lang="nb-NO" sz="3600" dirty="0">
                <a:latin typeface="Amplitude-Regular"/>
                <a:cs typeface="Amplitude-Regular"/>
              </a:rPr>
              <a:t>«Tidenes Beste sommerferie» </a:t>
            </a:r>
            <a:r>
              <a:rPr lang="nb-NO" sz="3600">
                <a:latin typeface="Amplitude-Regular"/>
                <a:cs typeface="Amplitude-Regular"/>
              </a:rPr>
              <a:t>&amp; </a:t>
            </a:r>
            <a:r>
              <a:rPr lang="nb-NO" sz="3600" dirty="0">
                <a:latin typeface="Amplitude-Regular"/>
                <a:cs typeface="Amplitude-Regular"/>
              </a:rPr>
              <a:t>U</a:t>
            </a:r>
            <a:r>
              <a:rPr lang="nb-NO" sz="3600">
                <a:latin typeface="Amplitude-Regular"/>
                <a:cs typeface="Amplitude-Regular"/>
              </a:rPr>
              <a:t>tebaneprosjektet</a:t>
            </a:r>
            <a:endParaRPr lang="nb-NO" sz="3600" dirty="0">
              <a:latin typeface="Amplitude-Regular"/>
              <a:cs typeface="Amplitude-Regular"/>
            </a:endParaRPr>
          </a:p>
          <a:p>
            <a:pPr>
              <a:lnSpc>
                <a:spcPct val="150000"/>
              </a:lnSpc>
            </a:pPr>
            <a:r>
              <a:rPr lang="nb-NO" sz="3600" dirty="0">
                <a:latin typeface="Amplitude-Regular"/>
                <a:cs typeface="Amplitude-Regular"/>
              </a:rPr>
              <a:t>Camper, åpen hall og annen aktivitet</a:t>
            </a:r>
          </a:p>
          <a:p>
            <a:pPr>
              <a:lnSpc>
                <a:spcPct val="150000"/>
              </a:lnSpc>
            </a:pPr>
            <a:r>
              <a:rPr lang="nb-NO" sz="3600" dirty="0">
                <a:latin typeface="Amplitude-Regular"/>
                <a:cs typeface="Amplitude-Regular"/>
              </a:rPr>
              <a:t>Innmelding av klubbarrangement: </a:t>
            </a:r>
            <a:r>
              <a:rPr lang="nb-NO" sz="3600" dirty="0">
                <a:latin typeface="Amplitude-Regular"/>
                <a:cs typeface="Amplitude-Regular"/>
                <a:hlinkClick r:id="rId10"/>
              </a:rPr>
              <a:t>https://surveys.enalyzer.com?pid=nur5k4h3</a:t>
            </a:r>
            <a:endParaRPr lang="nb-NO" sz="3600" dirty="0">
              <a:latin typeface="Amplitude-Regular"/>
              <a:cs typeface="Amplitude-Regular"/>
            </a:endParaRPr>
          </a:p>
          <a:p>
            <a:pPr>
              <a:lnSpc>
                <a:spcPct val="150000"/>
              </a:lnSpc>
            </a:pPr>
            <a:endParaRPr lang="nb-NO" sz="3600" dirty="0">
              <a:latin typeface="Amplitude-Regular"/>
              <a:cs typeface="Amplitude-Regular"/>
            </a:endParaRPr>
          </a:p>
        </p:txBody>
      </p:sp>
    </p:spTree>
    <p:extLst>
      <p:ext uri="{BB962C8B-B14F-4D97-AF65-F5344CB8AC3E}">
        <p14:creationId xmlns:p14="http://schemas.microsoft.com/office/powerpoint/2010/main" val="1905486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10800000">
            <a:off x="0" y="0"/>
            <a:ext cx="18288000" cy="10287000"/>
            <a:chOff x="0" y="0"/>
            <a:chExt cx="4816593" cy="27093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816592" cy="2709333"/>
            </a:xfrm>
            <a:custGeom>
              <a:avLst/>
              <a:gdLst/>
              <a:ahLst/>
              <a:cxnLst/>
              <a:rect l="l" t="t" r="r" b="b"/>
              <a:pathLst>
                <a:path w="4816592" h="2709333">
                  <a:moveTo>
                    <a:pt x="0" y="0"/>
                  </a:moveTo>
                  <a:lnTo>
                    <a:pt x="4816592" y="0"/>
                  </a:lnTo>
                  <a:lnTo>
                    <a:pt x="4816592" y="2709333"/>
                  </a:lnTo>
                  <a:lnTo>
                    <a:pt x="0" y="2709333"/>
                  </a:lnTo>
                  <a:close/>
                </a:path>
              </a:pathLst>
            </a:custGeom>
            <a:gradFill rotWithShape="1">
              <a:gsLst>
                <a:gs pos="0">
                  <a:srgbClr val="A6A6A6">
                    <a:alpha val="40000"/>
                  </a:srgbClr>
                </a:gs>
                <a:gs pos="100000">
                  <a:srgbClr val="FFFFFF">
                    <a:alpha val="4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nb-NO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816593" cy="275695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34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-2057978" y="9255918"/>
            <a:ext cx="20643783" cy="440318"/>
            <a:chOff x="1" y="6350"/>
            <a:chExt cx="27525044" cy="587091"/>
          </a:xfrm>
        </p:grpSpPr>
        <p:sp>
          <p:nvSpPr>
            <p:cNvPr id="6" name="AutoShape 6"/>
            <p:cNvSpPr/>
            <p:nvPr/>
          </p:nvSpPr>
          <p:spPr>
            <a:xfrm>
              <a:off x="1" y="6350"/>
              <a:ext cx="27525044" cy="6350"/>
            </a:xfrm>
            <a:prstGeom prst="line">
              <a:avLst/>
            </a:prstGeom>
            <a:ln w="12700" cap="flat">
              <a:solidFill>
                <a:srgbClr val="1F1D1A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7" name="Freeform 7"/>
            <p:cNvSpPr/>
            <p:nvPr/>
          </p:nvSpPr>
          <p:spPr>
            <a:xfrm>
              <a:off x="4115573" y="231618"/>
              <a:ext cx="361823" cy="361823"/>
            </a:xfrm>
            <a:custGeom>
              <a:avLst/>
              <a:gdLst/>
              <a:ahLst/>
              <a:cxnLst/>
              <a:rect l="l" t="t" r="r" b="b"/>
              <a:pathLst>
                <a:path w="361823" h="361823">
                  <a:moveTo>
                    <a:pt x="0" y="0"/>
                  </a:moveTo>
                  <a:lnTo>
                    <a:pt x="361823" y="0"/>
                  </a:lnTo>
                  <a:lnTo>
                    <a:pt x="361823" y="361824"/>
                  </a:lnTo>
                  <a:lnTo>
                    <a:pt x="0" y="36182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nb-NO"/>
            </a:p>
          </p:txBody>
        </p:sp>
        <p:sp>
          <p:nvSpPr>
            <p:cNvPr id="8" name="Freeform 8"/>
            <p:cNvSpPr/>
            <p:nvPr/>
          </p:nvSpPr>
          <p:spPr>
            <a:xfrm>
              <a:off x="6648454" y="231618"/>
              <a:ext cx="361823" cy="361823"/>
            </a:xfrm>
            <a:custGeom>
              <a:avLst/>
              <a:gdLst/>
              <a:ahLst/>
              <a:cxnLst/>
              <a:rect l="l" t="t" r="r" b="b"/>
              <a:pathLst>
                <a:path w="361823" h="361823">
                  <a:moveTo>
                    <a:pt x="0" y="0"/>
                  </a:moveTo>
                  <a:lnTo>
                    <a:pt x="361823" y="0"/>
                  </a:lnTo>
                  <a:lnTo>
                    <a:pt x="361823" y="361824"/>
                  </a:lnTo>
                  <a:lnTo>
                    <a:pt x="0" y="36182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nb-NO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4568181" y="210794"/>
              <a:ext cx="1755700" cy="340863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2134"/>
                </a:lnSpc>
              </a:pPr>
              <a:r>
                <a:rPr lang="en-US" sz="1524" b="1" dirty="0" err="1">
                  <a:solidFill>
                    <a:srgbClr val="000000"/>
                  </a:solidFill>
                  <a:latin typeface="Amplitude-Regular"/>
                  <a:ea typeface="Amplitude-Regular"/>
                  <a:cs typeface="Amplitude-Regular"/>
                  <a:sym typeface="Amplitude-Regular"/>
                </a:rPr>
                <a:t>basketnorge</a:t>
              </a:r>
              <a:endParaRPr lang="en-US" sz="1524" b="1" dirty="0">
                <a:solidFill>
                  <a:srgbClr val="000000"/>
                </a:solidFill>
                <a:latin typeface="Amplitude-Regular"/>
                <a:ea typeface="Amplitude-Regular"/>
                <a:cs typeface="Amplitude-Regular"/>
                <a:sym typeface="Amplitude-Regular"/>
              </a:endParaRP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7101065" y="212918"/>
              <a:ext cx="3203265" cy="35174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128"/>
                </a:lnSpc>
              </a:pPr>
              <a:r>
                <a:rPr lang="en-US" sz="1520" b="1">
                  <a:solidFill>
                    <a:srgbClr val="000000"/>
                  </a:solidFill>
                  <a:latin typeface="Amplitude-Regular"/>
                  <a:ea typeface="Amplitude-Regular"/>
                  <a:cs typeface="Amplitude-Regular"/>
                  <a:sym typeface="Amplitude-Regular"/>
                </a:rPr>
                <a:t>Norges Basketballforbund</a:t>
              </a:r>
            </a:p>
          </p:txBody>
        </p:sp>
      </p:grpSp>
      <p:sp>
        <p:nvSpPr>
          <p:cNvPr id="11" name="Freeform 11"/>
          <p:cNvSpPr/>
          <p:nvPr/>
        </p:nvSpPr>
        <p:spPr>
          <a:xfrm>
            <a:off x="15566301" y="9365618"/>
            <a:ext cx="2138812" cy="661240"/>
          </a:xfrm>
          <a:custGeom>
            <a:avLst/>
            <a:gdLst/>
            <a:ahLst/>
            <a:cxnLst/>
            <a:rect l="l" t="t" r="r" b="b"/>
            <a:pathLst>
              <a:path w="2138812" h="661240">
                <a:moveTo>
                  <a:pt x="0" y="0"/>
                </a:moveTo>
                <a:lnTo>
                  <a:pt x="2138813" y="0"/>
                </a:lnTo>
                <a:lnTo>
                  <a:pt x="2138813" y="661239"/>
                </a:lnTo>
                <a:lnTo>
                  <a:pt x="0" y="6612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121566"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2" name="Freeform 12"/>
          <p:cNvSpPr/>
          <p:nvPr/>
        </p:nvSpPr>
        <p:spPr>
          <a:xfrm>
            <a:off x="596857" y="630338"/>
            <a:ext cx="2826914" cy="796724"/>
          </a:xfrm>
          <a:custGeom>
            <a:avLst/>
            <a:gdLst/>
            <a:ahLst/>
            <a:cxnLst/>
            <a:rect l="l" t="t" r="r" b="b"/>
            <a:pathLst>
              <a:path w="2826914" h="796724">
                <a:moveTo>
                  <a:pt x="0" y="0"/>
                </a:moveTo>
                <a:lnTo>
                  <a:pt x="2826914" y="0"/>
                </a:lnTo>
                <a:lnTo>
                  <a:pt x="2826914" y="796724"/>
                </a:lnTo>
                <a:lnTo>
                  <a:pt x="0" y="796724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3" name="Freeform 13"/>
          <p:cNvSpPr/>
          <p:nvPr/>
        </p:nvSpPr>
        <p:spPr>
          <a:xfrm rot="-1597577">
            <a:off x="14971534" y="1781657"/>
            <a:ext cx="1192483" cy="1192483"/>
          </a:xfrm>
          <a:custGeom>
            <a:avLst/>
            <a:gdLst/>
            <a:ahLst/>
            <a:cxnLst/>
            <a:rect l="l" t="t" r="r" b="b"/>
            <a:pathLst>
              <a:path w="1192483" h="1192483">
                <a:moveTo>
                  <a:pt x="0" y="0"/>
                </a:moveTo>
                <a:lnTo>
                  <a:pt x="1192483" y="0"/>
                </a:lnTo>
                <a:lnTo>
                  <a:pt x="1192483" y="1192484"/>
                </a:lnTo>
                <a:lnTo>
                  <a:pt x="0" y="119248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19999"/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4" name="Freeform 14"/>
          <p:cNvSpPr/>
          <p:nvPr/>
        </p:nvSpPr>
        <p:spPr>
          <a:xfrm rot="-1874616" flipH="1" flipV="1">
            <a:off x="14414395" y="4950807"/>
            <a:ext cx="2440273" cy="931926"/>
          </a:xfrm>
          <a:custGeom>
            <a:avLst/>
            <a:gdLst/>
            <a:ahLst/>
            <a:cxnLst/>
            <a:rect l="l" t="t" r="r" b="b"/>
            <a:pathLst>
              <a:path w="2440273" h="931926">
                <a:moveTo>
                  <a:pt x="2440273" y="931926"/>
                </a:moveTo>
                <a:lnTo>
                  <a:pt x="0" y="931926"/>
                </a:lnTo>
                <a:lnTo>
                  <a:pt x="0" y="0"/>
                </a:lnTo>
                <a:lnTo>
                  <a:pt x="2440273" y="0"/>
                </a:lnTo>
                <a:lnTo>
                  <a:pt x="2440273" y="931926"/>
                </a:lnTo>
                <a:close/>
              </a:path>
            </a:pathLst>
          </a:custGeom>
          <a:blipFill>
            <a:blip>
              <a:alphaModFix amt="19999"/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r="-1177" b="-96053"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5" name="AutoShape 15"/>
          <p:cNvSpPr/>
          <p:nvPr/>
        </p:nvSpPr>
        <p:spPr>
          <a:xfrm flipV="1">
            <a:off x="15345391" y="4351906"/>
            <a:ext cx="1157700" cy="580398"/>
          </a:xfrm>
          <a:prstGeom prst="line">
            <a:avLst/>
          </a:prstGeom>
          <a:ln w="219075" cap="flat">
            <a:solidFill>
              <a:srgbClr val="8F8C87">
                <a:alpha val="19608"/>
              </a:srgbClr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nb-NO"/>
          </a:p>
        </p:txBody>
      </p:sp>
      <p:sp>
        <p:nvSpPr>
          <p:cNvPr id="16" name="Freeform 16"/>
          <p:cNvSpPr/>
          <p:nvPr/>
        </p:nvSpPr>
        <p:spPr>
          <a:xfrm rot="-1597577">
            <a:off x="15229150" y="3432960"/>
            <a:ext cx="888867" cy="972768"/>
          </a:xfrm>
          <a:custGeom>
            <a:avLst/>
            <a:gdLst/>
            <a:ahLst/>
            <a:cxnLst/>
            <a:rect l="l" t="t" r="r" b="b"/>
            <a:pathLst>
              <a:path w="888867" h="972768">
                <a:moveTo>
                  <a:pt x="0" y="0"/>
                </a:moveTo>
                <a:lnTo>
                  <a:pt x="888867" y="0"/>
                </a:lnTo>
                <a:lnTo>
                  <a:pt x="888867" y="972768"/>
                </a:lnTo>
                <a:lnTo>
                  <a:pt x="0" y="97276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19999"/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7" name="Freeform 17"/>
          <p:cNvSpPr/>
          <p:nvPr/>
        </p:nvSpPr>
        <p:spPr>
          <a:xfrm rot="2884073">
            <a:off x="15236421" y="3550459"/>
            <a:ext cx="3657600" cy="2034540"/>
          </a:xfrm>
          <a:custGeom>
            <a:avLst/>
            <a:gdLst/>
            <a:ahLst/>
            <a:cxnLst/>
            <a:rect l="l" t="t" r="r" b="b"/>
            <a:pathLst>
              <a:path w="3657600" h="2034540">
                <a:moveTo>
                  <a:pt x="0" y="0"/>
                </a:moveTo>
                <a:lnTo>
                  <a:pt x="3657600" y="0"/>
                </a:lnTo>
                <a:lnTo>
                  <a:pt x="3657600" y="2034540"/>
                </a:lnTo>
                <a:lnTo>
                  <a:pt x="0" y="2034540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30000"/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8" name="Freeform 18"/>
          <p:cNvSpPr/>
          <p:nvPr/>
        </p:nvSpPr>
        <p:spPr>
          <a:xfrm rot="-1597577">
            <a:off x="13652953" y="5624023"/>
            <a:ext cx="1192483" cy="1192483"/>
          </a:xfrm>
          <a:custGeom>
            <a:avLst/>
            <a:gdLst/>
            <a:ahLst/>
            <a:cxnLst/>
            <a:rect l="l" t="t" r="r" b="b"/>
            <a:pathLst>
              <a:path w="1192483" h="1192483">
                <a:moveTo>
                  <a:pt x="0" y="0"/>
                </a:moveTo>
                <a:lnTo>
                  <a:pt x="1192483" y="0"/>
                </a:lnTo>
                <a:lnTo>
                  <a:pt x="1192483" y="1192483"/>
                </a:lnTo>
                <a:lnTo>
                  <a:pt x="0" y="119248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19999"/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9" name="Tittel 17">
            <a:extLst>
              <a:ext uri="{FF2B5EF4-FFF2-40B4-BE49-F238E27FC236}">
                <a16:creationId xmlns:a16="http://schemas.microsoft.com/office/drawing/2014/main" id="{236EA191-BB66-98F7-6FD1-218CC85C7750}"/>
              </a:ext>
            </a:extLst>
          </p:cNvPr>
          <p:cNvSpPr txBox="1">
            <a:spLocks/>
          </p:cNvSpPr>
          <p:nvPr/>
        </p:nvSpPr>
        <p:spPr>
          <a:xfrm>
            <a:off x="2286000" y="434672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sz="6600" dirty="0">
                <a:latin typeface="Amplitude-Regular"/>
                <a:cs typeface="Amplitude-Regular"/>
              </a:rPr>
              <a:t>Sportslig plan</a:t>
            </a:r>
          </a:p>
        </p:txBody>
      </p:sp>
      <p:sp>
        <p:nvSpPr>
          <p:cNvPr id="20" name="Plassholder for innhold 18">
            <a:extLst>
              <a:ext uri="{FF2B5EF4-FFF2-40B4-BE49-F238E27FC236}">
                <a16:creationId xmlns:a16="http://schemas.microsoft.com/office/drawing/2014/main" id="{29ADBB38-5D80-D07B-A3AC-3BF390D77A23}"/>
              </a:ext>
            </a:extLst>
          </p:cNvPr>
          <p:cNvSpPr txBox="1">
            <a:spLocks/>
          </p:cNvSpPr>
          <p:nvPr/>
        </p:nvSpPr>
        <p:spPr>
          <a:xfrm>
            <a:off x="829677" y="2880518"/>
            <a:ext cx="10377535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nb-NO" sz="3600" dirty="0">
                <a:latin typeface="Amplitude-Regular"/>
                <a:cs typeface="Amplitude-Regular"/>
              </a:rPr>
              <a:t>Hvor mange har sportslig plan?</a:t>
            </a:r>
          </a:p>
          <a:p>
            <a:pPr>
              <a:lnSpc>
                <a:spcPct val="150000"/>
              </a:lnSpc>
            </a:pPr>
            <a:r>
              <a:rPr lang="nb-NO" sz="3600" dirty="0">
                <a:latin typeface="Amplitude-Regular"/>
                <a:cs typeface="Amplitude-Regular"/>
              </a:rPr>
              <a:t>Diskuter kort deres erfaring med sportslig plan</a:t>
            </a:r>
          </a:p>
          <a:p>
            <a:pPr>
              <a:lnSpc>
                <a:spcPct val="150000"/>
              </a:lnSpc>
            </a:pPr>
            <a:r>
              <a:rPr lang="nb-NO" sz="3600" dirty="0">
                <a:latin typeface="Amplitude-Regular"/>
                <a:cs typeface="Amplitude-Regular"/>
              </a:rPr>
              <a:t>Hva burde være i innholdsfortegnelsen?</a:t>
            </a:r>
          </a:p>
          <a:p>
            <a:pPr>
              <a:lnSpc>
                <a:spcPct val="150000"/>
              </a:lnSpc>
            </a:pPr>
            <a:r>
              <a:rPr lang="nb-NO" sz="3600" dirty="0">
                <a:latin typeface="Amplitude-Regular"/>
                <a:cs typeface="Amplitude-Regular"/>
              </a:rPr>
              <a:t>Tips og triks?</a:t>
            </a:r>
          </a:p>
          <a:p>
            <a:pPr>
              <a:lnSpc>
                <a:spcPct val="150000"/>
              </a:lnSpc>
            </a:pPr>
            <a:endParaRPr lang="nb-NO" sz="3600" dirty="0">
              <a:latin typeface="Amplitude-Regular"/>
              <a:cs typeface="Amplitude-Regular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nb-NO" sz="3600" dirty="0">
                <a:latin typeface="Amplitude-Regular"/>
                <a:cs typeface="Amplitude-Regular"/>
              </a:rPr>
              <a:t>Legg inn på </a:t>
            </a:r>
            <a:r>
              <a:rPr lang="nb-NO" sz="3600" dirty="0" err="1">
                <a:latin typeface="Amplitude-Regular"/>
                <a:cs typeface="Amplitude-Regular"/>
              </a:rPr>
              <a:t>Menti</a:t>
            </a:r>
            <a:r>
              <a:rPr lang="nb-NO" sz="3600" dirty="0">
                <a:latin typeface="Amplitude-Regular"/>
                <a:cs typeface="Amplitude-Regular"/>
              </a:rPr>
              <a:t>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7858CD-6916-9B07-723F-2EB1E87790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A84603E3-42CF-77CF-A746-86A26FBD63BE}"/>
              </a:ext>
            </a:extLst>
          </p:cNvPr>
          <p:cNvGrpSpPr/>
          <p:nvPr/>
        </p:nvGrpSpPr>
        <p:grpSpPr>
          <a:xfrm rot="-10800000">
            <a:off x="0" y="0"/>
            <a:ext cx="18288000" cy="10287000"/>
            <a:chOff x="0" y="0"/>
            <a:chExt cx="4816593" cy="2709333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9C770F8F-8457-E386-C768-E594AECC78C7}"/>
                </a:ext>
              </a:extLst>
            </p:cNvPr>
            <p:cNvSpPr/>
            <p:nvPr/>
          </p:nvSpPr>
          <p:spPr>
            <a:xfrm>
              <a:off x="0" y="0"/>
              <a:ext cx="4816592" cy="2709333"/>
            </a:xfrm>
            <a:custGeom>
              <a:avLst/>
              <a:gdLst/>
              <a:ahLst/>
              <a:cxnLst/>
              <a:rect l="l" t="t" r="r" b="b"/>
              <a:pathLst>
                <a:path w="4816592" h="2709333">
                  <a:moveTo>
                    <a:pt x="0" y="0"/>
                  </a:moveTo>
                  <a:lnTo>
                    <a:pt x="4816592" y="0"/>
                  </a:lnTo>
                  <a:lnTo>
                    <a:pt x="4816592" y="2709333"/>
                  </a:lnTo>
                  <a:lnTo>
                    <a:pt x="0" y="2709333"/>
                  </a:lnTo>
                  <a:close/>
                </a:path>
              </a:pathLst>
            </a:custGeom>
            <a:gradFill rotWithShape="1">
              <a:gsLst>
                <a:gs pos="0">
                  <a:srgbClr val="A6A6A6">
                    <a:alpha val="40000"/>
                  </a:srgbClr>
                </a:gs>
                <a:gs pos="100000">
                  <a:srgbClr val="FFFFFF">
                    <a:alpha val="4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nb-NO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791EA33C-8013-7937-0D43-95B246353464}"/>
                </a:ext>
              </a:extLst>
            </p:cNvPr>
            <p:cNvSpPr txBox="1"/>
            <p:nvPr/>
          </p:nvSpPr>
          <p:spPr>
            <a:xfrm>
              <a:off x="0" y="-47625"/>
              <a:ext cx="4816593" cy="275695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34"/>
                </a:lnSpc>
              </a:pPr>
              <a:endParaRPr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3B13B4B8-26B4-B3C5-A9DF-1420D2554D99}"/>
              </a:ext>
            </a:extLst>
          </p:cNvPr>
          <p:cNvGrpSpPr/>
          <p:nvPr/>
        </p:nvGrpSpPr>
        <p:grpSpPr>
          <a:xfrm>
            <a:off x="-2057978" y="9255918"/>
            <a:ext cx="20643783" cy="440318"/>
            <a:chOff x="1" y="6350"/>
            <a:chExt cx="27525044" cy="587091"/>
          </a:xfrm>
        </p:grpSpPr>
        <p:sp>
          <p:nvSpPr>
            <p:cNvPr id="6" name="AutoShape 6">
              <a:extLst>
                <a:ext uri="{FF2B5EF4-FFF2-40B4-BE49-F238E27FC236}">
                  <a16:creationId xmlns:a16="http://schemas.microsoft.com/office/drawing/2014/main" id="{4F17D9BA-52BD-66C9-D235-273B5A489D71}"/>
                </a:ext>
              </a:extLst>
            </p:cNvPr>
            <p:cNvSpPr/>
            <p:nvPr/>
          </p:nvSpPr>
          <p:spPr>
            <a:xfrm>
              <a:off x="1" y="6350"/>
              <a:ext cx="27525044" cy="6350"/>
            </a:xfrm>
            <a:prstGeom prst="line">
              <a:avLst/>
            </a:prstGeom>
            <a:ln w="12700" cap="flat">
              <a:solidFill>
                <a:srgbClr val="1F1D1A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D84E9EF2-48D1-7979-715F-D682388B9393}"/>
                </a:ext>
              </a:extLst>
            </p:cNvPr>
            <p:cNvSpPr/>
            <p:nvPr/>
          </p:nvSpPr>
          <p:spPr>
            <a:xfrm>
              <a:off x="4115573" y="231618"/>
              <a:ext cx="361823" cy="361823"/>
            </a:xfrm>
            <a:custGeom>
              <a:avLst/>
              <a:gdLst/>
              <a:ahLst/>
              <a:cxnLst/>
              <a:rect l="l" t="t" r="r" b="b"/>
              <a:pathLst>
                <a:path w="361823" h="361823">
                  <a:moveTo>
                    <a:pt x="0" y="0"/>
                  </a:moveTo>
                  <a:lnTo>
                    <a:pt x="361823" y="0"/>
                  </a:lnTo>
                  <a:lnTo>
                    <a:pt x="361823" y="361824"/>
                  </a:lnTo>
                  <a:lnTo>
                    <a:pt x="0" y="36182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nb-NO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1B32F4D-0BCB-B4E5-C7FD-CE4AC27B66C7}"/>
                </a:ext>
              </a:extLst>
            </p:cNvPr>
            <p:cNvSpPr/>
            <p:nvPr/>
          </p:nvSpPr>
          <p:spPr>
            <a:xfrm>
              <a:off x="6648454" y="231618"/>
              <a:ext cx="361823" cy="361823"/>
            </a:xfrm>
            <a:custGeom>
              <a:avLst/>
              <a:gdLst/>
              <a:ahLst/>
              <a:cxnLst/>
              <a:rect l="l" t="t" r="r" b="b"/>
              <a:pathLst>
                <a:path w="361823" h="361823">
                  <a:moveTo>
                    <a:pt x="0" y="0"/>
                  </a:moveTo>
                  <a:lnTo>
                    <a:pt x="361823" y="0"/>
                  </a:lnTo>
                  <a:lnTo>
                    <a:pt x="361823" y="361824"/>
                  </a:lnTo>
                  <a:lnTo>
                    <a:pt x="0" y="36182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nb-NO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47C92F61-7850-C690-3280-D29E5034CBDC}"/>
                </a:ext>
              </a:extLst>
            </p:cNvPr>
            <p:cNvSpPr txBox="1"/>
            <p:nvPr/>
          </p:nvSpPr>
          <p:spPr>
            <a:xfrm>
              <a:off x="4568181" y="210794"/>
              <a:ext cx="1755700" cy="340863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2134"/>
                </a:lnSpc>
              </a:pPr>
              <a:r>
                <a:rPr lang="en-US" sz="1524" b="1" dirty="0" err="1">
                  <a:solidFill>
                    <a:srgbClr val="000000"/>
                  </a:solidFill>
                  <a:latin typeface="Amplitude-Regular"/>
                  <a:ea typeface="Amplitude-Regular"/>
                  <a:cs typeface="Amplitude-Regular"/>
                  <a:sym typeface="Amplitude-Regular"/>
                </a:rPr>
                <a:t>basketnorge</a:t>
              </a:r>
              <a:endParaRPr lang="en-US" sz="1524" b="1" dirty="0">
                <a:solidFill>
                  <a:srgbClr val="000000"/>
                </a:solidFill>
                <a:latin typeface="Amplitude-Regular"/>
                <a:ea typeface="Amplitude-Regular"/>
                <a:cs typeface="Amplitude-Regular"/>
                <a:sym typeface="Amplitude-Regular"/>
              </a:endParaRPr>
            </a:p>
          </p:txBody>
        </p:sp>
        <p:sp>
          <p:nvSpPr>
            <p:cNvPr id="10" name="TextBox 10">
              <a:extLst>
                <a:ext uri="{FF2B5EF4-FFF2-40B4-BE49-F238E27FC236}">
                  <a16:creationId xmlns:a16="http://schemas.microsoft.com/office/drawing/2014/main" id="{4014E65D-B3BA-AFC1-9F43-1FBBDEBE0062}"/>
                </a:ext>
              </a:extLst>
            </p:cNvPr>
            <p:cNvSpPr txBox="1"/>
            <p:nvPr/>
          </p:nvSpPr>
          <p:spPr>
            <a:xfrm>
              <a:off x="7101065" y="212918"/>
              <a:ext cx="3203265" cy="35174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128"/>
                </a:lnSpc>
              </a:pPr>
              <a:r>
                <a:rPr lang="en-US" sz="1520" b="1">
                  <a:solidFill>
                    <a:srgbClr val="000000"/>
                  </a:solidFill>
                  <a:latin typeface="Amplitude-Regular"/>
                  <a:ea typeface="Amplitude-Regular"/>
                  <a:cs typeface="Amplitude-Regular"/>
                  <a:sym typeface="Amplitude-Regular"/>
                </a:rPr>
                <a:t>Norges Basketballforbund</a:t>
              </a:r>
            </a:p>
          </p:txBody>
        </p:sp>
      </p:grpSp>
      <p:sp>
        <p:nvSpPr>
          <p:cNvPr id="11" name="Freeform 11">
            <a:extLst>
              <a:ext uri="{FF2B5EF4-FFF2-40B4-BE49-F238E27FC236}">
                <a16:creationId xmlns:a16="http://schemas.microsoft.com/office/drawing/2014/main" id="{929E6221-26A8-F980-24A0-0C28A256CB6C}"/>
              </a:ext>
            </a:extLst>
          </p:cNvPr>
          <p:cNvSpPr/>
          <p:nvPr/>
        </p:nvSpPr>
        <p:spPr>
          <a:xfrm>
            <a:off x="15566301" y="9365618"/>
            <a:ext cx="2138812" cy="661240"/>
          </a:xfrm>
          <a:custGeom>
            <a:avLst/>
            <a:gdLst/>
            <a:ahLst/>
            <a:cxnLst/>
            <a:rect l="l" t="t" r="r" b="b"/>
            <a:pathLst>
              <a:path w="2138812" h="661240">
                <a:moveTo>
                  <a:pt x="0" y="0"/>
                </a:moveTo>
                <a:lnTo>
                  <a:pt x="2138813" y="0"/>
                </a:lnTo>
                <a:lnTo>
                  <a:pt x="2138813" y="661239"/>
                </a:lnTo>
                <a:lnTo>
                  <a:pt x="0" y="6612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121566"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2" name="Freeform 12">
            <a:extLst>
              <a:ext uri="{FF2B5EF4-FFF2-40B4-BE49-F238E27FC236}">
                <a16:creationId xmlns:a16="http://schemas.microsoft.com/office/drawing/2014/main" id="{BBFDC571-6C88-BFA1-85A4-4FC0DC49D4B0}"/>
              </a:ext>
            </a:extLst>
          </p:cNvPr>
          <p:cNvSpPr/>
          <p:nvPr/>
        </p:nvSpPr>
        <p:spPr>
          <a:xfrm>
            <a:off x="596857" y="630338"/>
            <a:ext cx="2826914" cy="796724"/>
          </a:xfrm>
          <a:custGeom>
            <a:avLst/>
            <a:gdLst/>
            <a:ahLst/>
            <a:cxnLst/>
            <a:rect l="l" t="t" r="r" b="b"/>
            <a:pathLst>
              <a:path w="2826914" h="796724">
                <a:moveTo>
                  <a:pt x="0" y="0"/>
                </a:moveTo>
                <a:lnTo>
                  <a:pt x="2826914" y="0"/>
                </a:lnTo>
                <a:lnTo>
                  <a:pt x="2826914" y="796724"/>
                </a:lnTo>
                <a:lnTo>
                  <a:pt x="0" y="796724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3" name="Freeform 13">
            <a:extLst>
              <a:ext uri="{FF2B5EF4-FFF2-40B4-BE49-F238E27FC236}">
                <a16:creationId xmlns:a16="http://schemas.microsoft.com/office/drawing/2014/main" id="{1A12AC10-6CA8-32BB-F6CD-9F550E83C9A1}"/>
              </a:ext>
            </a:extLst>
          </p:cNvPr>
          <p:cNvSpPr/>
          <p:nvPr/>
        </p:nvSpPr>
        <p:spPr>
          <a:xfrm rot="-1597577">
            <a:off x="14971534" y="1781657"/>
            <a:ext cx="1192483" cy="1192483"/>
          </a:xfrm>
          <a:custGeom>
            <a:avLst/>
            <a:gdLst/>
            <a:ahLst/>
            <a:cxnLst/>
            <a:rect l="l" t="t" r="r" b="b"/>
            <a:pathLst>
              <a:path w="1192483" h="1192483">
                <a:moveTo>
                  <a:pt x="0" y="0"/>
                </a:moveTo>
                <a:lnTo>
                  <a:pt x="1192483" y="0"/>
                </a:lnTo>
                <a:lnTo>
                  <a:pt x="1192483" y="1192484"/>
                </a:lnTo>
                <a:lnTo>
                  <a:pt x="0" y="119248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19999"/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4" name="Freeform 14">
            <a:extLst>
              <a:ext uri="{FF2B5EF4-FFF2-40B4-BE49-F238E27FC236}">
                <a16:creationId xmlns:a16="http://schemas.microsoft.com/office/drawing/2014/main" id="{2D1FC9B4-00E6-2FD2-23E6-B9C92DA519E4}"/>
              </a:ext>
            </a:extLst>
          </p:cNvPr>
          <p:cNvSpPr/>
          <p:nvPr/>
        </p:nvSpPr>
        <p:spPr>
          <a:xfrm rot="-1874616" flipH="1" flipV="1">
            <a:off x="14414395" y="4950807"/>
            <a:ext cx="2440273" cy="931926"/>
          </a:xfrm>
          <a:custGeom>
            <a:avLst/>
            <a:gdLst/>
            <a:ahLst/>
            <a:cxnLst/>
            <a:rect l="l" t="t" r="r" b="b"/>
            <a:pathLst>
              <a:path w="2440273" h="931926">
                <a:moveTo>
                  <a:pt x="2440273" y="931926"/>
                </a:moveTo>
                <a:lnTo>
                  <a:pt x="0" y="931926"/>
                </a:lnTo>
                <a:lnTo>
                  <a:pt x="0" y="0"/>
                </a:lnTo>
                <a:lnTo>
                  <a:pt x="2440273" y="0"/>
                </a:lnTo>
                <a:lnTo>
                  <a:pt x="2440273" y="931926"/>
                </a:lnTo>
                <a:close/>
              </a:path>
            </a:pathLst>
          </a:custGeom>
          <a:blipFill>
            <a:blip>
              <a:alphaModFix amt="19999"/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r="-1177" b="-96053"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5" name="AutoShape 15">
            <a:extLst>
              <a:ext uri="{FF2B5EF4-FFF2-40B4-BE49-F238E27FC236}">
                <a16:creationId xmlns:a16="http://schemas.microsoft.com/office/drawing/2014/main" id="{C6524F2D-7B31-58B4-6BFE-5648C47EF965}"/>
              </a:ext>
            </a:extLst>
          </p:cNvPr>
          <p:cNvSpPr/>
          <p:nvPr/>
        </p:nvSpPr>
        <p:spPr>
          <a:xfrm flipV="1">
            <a:off x="15345391" y="4351906"/>
            <a:ext cx="1157700" cy="580398"/>
          </a:xfrm>
          <a:prstGeom prst="line">
            <a:avLst/>
          </a:prstGeom>
          <a:ln w="219075" cap="flat">
            <a:solidFill>
              <a:srgbClr val="8F8C87">
                <a:alpha val="19608"/>
              </a:srgbClr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nb-NO"/>
          </a:p>
        </p:txBody>
      </p:sp>
      <p:sp>
        <p:nvSpPr>
          <p:cNvPr id="16" name="Freeform 16">
            <a:extLst>
              <a:ext uri="{FF2B5EF4-FFF2-40B4-BE49-F238E27FC236}">
                <a16:creationId xmlns:a16="http://schemas.microsoft.com/office/drawing/2014/main" id="{6E2261AC-DB3F-BC52-AF38-778BC7A91CA1}"/>
              </a:ext>
            </a:extLst>
          </p:cNvPr>
          <p:cNvSpPr/>
          <p:nvPr/>
        </p:nvSpPr>
        <p:spPr>
          <a:xfrm rot="-1597577">
            <a:off x="15229150" y="3432960"/>
            <a:ext cx="888867" cy="972768"/>
          </a:xfrm>
          <a:custGeom>
            <a:avLst/>
            <a:gdLst/>
            <a:ahLst/>
            <a:cxnLst/>
            <a:rect l="l" t="t" r="r" b="b"/>
            <a:pathLst>
              <a:path w="888867" h="972768">
                <a:moveTo>
                  <a:pt x="0" y="0"/>
                </a:moveTo>
                <a:lnTo>
                  <a:pt x="888867" y="0"/>
                </a:lnTo>
                <a:lnTo>
                  <a:pt x="888867" y="972768"/>
                </a:lnTo>
                <a:lnTo>
                  <a:pt x="0" y="97276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19999"/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7" name="Freeform 17">
            <a:extLst>
              <a:ext uri="{FF2B5EF4-FFF2-40B4-BE49-F238E27FC236}">
                <a16:creationId xmlns:a16="http://schemas.microsoft.com/office/drawing/2014/main" id="{3930B2A3-AA1A-7EBC-D9E9-4F53258EEF1C}"/>
              </a:ext>
            </a:extLst>
          </p:cNvPr>
          <p:cNvSpPr/>
          <p:nvPr/>
        </p:nvSpPr>
        <p:spPr>
          <a:xfrm rot="2884073">
            <a:off x="15236421" y="3550459"/>
            <a:ext cx="3657600" cy="2034540"/>
          </a:xfrm>
          <a:custGeom>
            <a:avLst/>
            <a:gdLst/>
            <a:ahLst/>
            <a:cxnLst/>
            <a:rect l="l" t="t" r="r" b="b"/>
            <a:pathLst>
              <a:path w="3657600" h="2034540">
                <a:moveTo>
                  <a:pt x="0" y="0"/>
                </a:moveTo>
                <a:lnTo>
                  <a:pt x="3657600" y="0"/>
                </a:lnTo>
                <a:lnTo>
                  <a:pt x="3657600" y="2034540"/>
                </a:lnTo>
                <a:lnTo>
                  <a:pt x="0" y="2034540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30000"/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8" name="Freeform 18">
            <a:extLst>
              <a:ext uri="{FF2B5EF4-FFF2-40B4-BE49-F238E27FC236}">
                <a16:creationId xmlns:a16="http://schemas.microsoft.com/office/drawing/2014/main" id="{C186B1F8-782E-DEB2-9271-6DFDD38F6478}"/>
              </a:ext>
            </a:extLst>
          </p:cNvPr>
          <p:cNvSpPr/>
          <p:nvPr/>
        </p:nvSpPr>
        <p:spPr>
          <a:xfrm rot="-1597577">
            <a:off x="13652953" y="5624023"/>
            <a:ext cx="1192483" cy="1192483"/>
          </a:xfrm>
          <a:custGeom>
            <a:avLst/>
            <a:gdLst/>
            <a:ahLst/>
            <a:cxnLst/>
            <a:rect l="l" t="t" r="r" b="b"/>
            <a:pathLst>
              <a:path w="1192483" h="1192483">
                <a:moveTo>
                  <a:pt x="0" y="0"/>
                </a:moveTo>
                <a:lnTo>
                  <a:pt x="1192483" y="0"/>
                </a:lnTo>
                <a:lnTo>
                  <a:pt x="1192483" y="1192483"/>
                </a:lnTo>
                <a:lnTo>
                  <a:pt x="0" y="119248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19999"/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9" name="Tittel 17">
            <a:extLst>
              <a:ext uri="{FF2B5EF4-FFF2-40B4-BE49-F238E27FC236}">
                <a16:creationId xmlns:a16="http://schemas.microsoft.com/office/drawing/2014/main" id="{FA76FFDE-B290-617E-4C95-4FB9BDA9A2F4}"/>
              </a:ext>
            </a:extLst>
          </p:cNvPr>
          <p:cNvSpPr txBox="1">
            <a:spLocks/>
          </p:cNvSpPr>
          <p:nvPr/>
        </p:nvSpPr>
        <p:spPr>
          <a:xfrm>
            <a:off x="2286000" y="434672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sz="6600" dirty="0">
                <a:latin typeface="Amplitude-Regular"/>
                <a:cs typeface="Amplitude-Regular"/>
              </a:rPr>
              <a:t>Sportslig plan</a:t>
            </a:r>
          </a:p>
        </p:txBody>
      </p:sp>
      <p:pic>
        <p:nvPicPr>
          <p:cNvPr id="21" name="Bilde 20">
            <a:extLst>
              <a:ext uri="{FF2B5EF4-FFF2-40B4-BE49-F238E27FC236}">
                <a16:creationId xmlns:a16="http://schemas.microsoft.com/office/drawing/2014/main" id="{0622B505-B8C7-F0DD-6F09-DB624FCA13E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559" y="2498796"/>
            <a:ext cx="16242148" cy="5986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7844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5B6BAB-1395-B09D-9727-76731E3B09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B3FDEE90-ECD7-2EF6-7099-DB8D0149BFFA}"/>
              </a:ext>
            </a:extLst>
          </p:cNvPr>
          <p:cNvGrpSpPr/>
          <p:nvPr/>
        </p:nvGrpSpPr>
        <p:grpSpPr>
          <a:xfrm rot="-10800000">
            <a:off x="0" y="0"/>
            <a:ext cx="18288000" cy="10287000"/>
            <a:chOff x="0" y="0"/>
            <a:chExt cx="4816593" cy="2709333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2C7225C0-B19C-0B00-F832-5904A26D41E5}"/>
                </a:ext>
              </a:extLst>
            </p:cNvPr>
            <p:cNvSpPr/>
            <p:nvPr/>
          </p:nvSpPr>
          <p:spPr>
            <a:xfrm>
              <a:off x="0" y="0"/>
              <a:ext cx="4816592" cy="2709333"/>
            </a:xfrm>
            <a:custGeom>
              <a:avLst/>
              <a:gdLst/>
              <a:ahLst/>
              <a:cxnLst/>
              <a:rect l="l" t="t" r="r" b="b"/>
              <a:pathLst>
                <a:path w="4816592" h="2709333">
                  <a:moveTo>
                    <a:pt x="0" y="0"/>
                  </a:moveTo>
                  <a:lnTo>
                    <a:pt x="4816592" y="0"/>
                  </a:lnTo>
                  <a:lnTo>
                    <a:pt x="4816592" y="2709333"/>
                  </a:lnTo>
                  <a:lnTo>
                    <a:pt x="0" y="2709333"/>
                  </a:lnTo>
                  <a:close/>
                </a:path>
              </a:pathLst>
            </a:custGeom>
            <a:gradFill rotWithShape="1">
              <a:gsLst>
                <a:gs pos="0">
                  <a:srgbClr val="A6A6A6">
                    <a:alpha val="40000"/>
                  </a:srgbClr>
                </a:gs>
                <a:gs pos="100000">
                  <a:srgbClr val="FFFFFF">
                    <a:alpha val="4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nb-NO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25E65F91-83BB-001B-15E7-BBB7A3F26E87}"/>
                </a:ext>
              </a:extLst>
            </p:cNvPr>
            <p:cNvSpPr txBox="1"/>
            <p:nvPr/>
          </p:nvSpPr>
          <p:spPr>
            <a:xfrm>
              <a:off x="0" y="-47625"/>
              <a:ext cx="4816593" cy="275695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34"/>
                </a:lnSpc>
              </a:pPr>
              <a:endParaRPr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F06A3C2B-A373-8555-A65B-DD858AB6221B}"/>
              </a:ext>
            </a:extLst>
          </p:cNvPr>
          <p:cNvGrpSpPr/>
          <p:nvPr/>
        </p:nvGrpSpPr>
        <p:grpSpPr>
          <a:xfrm>
            <a:off x="-2057978" y="9255918"/>
            <a:ext cx="20643783" cy="440318"/>
            <a:chOff x="1" y="6350"/>
            <a:chExt cx="27525044" cy="587091"/>
          </a:xfrm>
        </p:grpSpPr>
        <p:sp>
          <p:nvSpPr>
            <p:cNvPr id="6" name="AutoShape 6">
              <a:extLst>
                <a:ext uri="{FF2B5EF4-FFF2-40B4-BE49-F238E27FC236}">
                  <a16:creationId xmlns:a16="http://schemas.microsoft.com/office/drawing/2014/main" id="{C245F956-F0D8-68A9-255A-560CE99A6C70}"/>
                </a:ext>
              </a:extLst>
            </p:cNvPr>
            <p:cNvSpPr/>
            <p:nvPr/>
          </p:nvSpPr>
          <p:spPr>
            <a:xfrm>
              <a:off x="1" y="6350"/>
              <a:ext cx="27525044" cy="6350"/>
            </a:xfrm>
            <a:prstGeom prst="line">
              <a:avLst/>
            </a:prstGeom>
            <a:ln w="12700" cap="flat">
              <a:solidFill>
                <a:srgbClr val="1F1D1A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B5143C1A-596F-BDA2-1B63-FA763C4A0543}"/>
                </a:ext>
              </a:extLst>
            </p:cNvPr>
            <p:cNvSpPr/>
            <p:nvPr/>
          </p:nvSpPr>
          <p:spPr>
            <a:xfrm>
              <a:off x="4115573" y="231618"/>
              <a:ext cx="361823" cy="361823"/>
            </a:xfrm>
            <a:custGeom>
              <a:avLst/>
              <a:gdLst/>
              <a:ahLst/>
              <a:cxnLst/>
              <a:rect l="l" t="t" r="r" b="b"/>
              <a:pathLst>
                <a:path w="361823" h="361823">
                  <a:moveTo>
                    <a:pt x="0" y="0"/>
                  </a:moveTo>
                  <a:lnTo>
                    <a:pt x="361823" y="0"/>
                  </a:lnTo>
                  <a:lnTo>
                    <a:pt x="361823" y="361824"/>
                  </a:lnTo>
                  <a:lnTo>
                    <a:pt x="0" y="36182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nb-NO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56042715-E141-D3CE-BEF6-D22665150176}"/>
                </a:ext>
              </a:extLst>
            </p:cNvPr>
            <p:cNvSpPr/>
            <p:nvPr/>
          </p:nvSpPr>
          <p:spPr>
            <a:xfrm>
              <a:off x="6648454" y="231618"/>
              <a:ext cx="361823" cy="361823"/>
            </a:xfrm>
            <a:custGeom>
              <a:avLst/>
              <a:gdLst/>
              <a:ahLst/>
              <a:cxnLst/>
              <a:rect l="l" t="t" r="r" b="b"/>
              <a:pathLst>
                <a:path w="361823" h="361823">
                  <a:moveTo>
                    <a:pt x="0" y="0"/>
                  </a:moveTo>
                  <a:lnTo>
                    <a:pt x="361823" y="0"/>
                  </a:lnTo>
                  <a:lnTo>
                    <a:pt x="361823" y="361824"/>
                  </a:lnTo>
                  <a:lnTo>
                    <a:pt x="0" y="36182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nb-NO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5FDDE5C9-8514-BCE9-A3B4-1A36C1454DD9}"/>
                </a:ext>
              </a:extLst>
            </p:cNvPr>
            <p:cNvSpPr txBox="1"/>
            <p:nvPr/>
          </p:nvSpPr>
          <p:spPr>
            <a:xfrm>
              <a:off x="4568181" y="210794"/>
              <a:ext cx="1755700" cy="340863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2134"/>
                </a:lnSpc>
              </a:pPr>
              <a:r>
                <a:rPr lang="en-US" sz="1524" b="1" dirty="0" err="1">
                  <a:solidFill>
                    <a:srgbClr val="000000"/>
                  </a:solidFill>
                  <a:latin typeface="Amplitude-Regular"/>
                  <a:ea typeface="Amplitude-Regular"/>
                  <a:cs typeface="Amplitude-Regular"/>
                  <a:sym typeface="Amplitude-Regular"/>
                </a:rPr>
                <a:t>basketnorge</a:t>
              </a:r>
              <a:endParaRPr lang="en-US" sz="1524" b="1" dirty="0">
                <a:solidFill>
                  <a:srgbClr val="000000"/>
                </a:solidFill>
                <a:latin typeface="Amplitude-Regular"/>
                <a:ea typeface="Amplitude-Regular"/>
                <a:cs typeface="Amplitude-Regular"/>
                <a:sym typeface="Amplitude-Regular"/>
              </a:endParaRPr>
            </a:p>
          </p:txBody>
        </p:sp>
        <p:sp>
          <p:nvSpPr>
            <p:cNvPr id="10" name="TextBox 10">
              <a:extLst>
                <a:ext uri="{FF2B5EF4-FFF2-40B4-BE49-F238E27FC236}">
                  <a16:creationId xmlns:a16="http://schemas.microsoft.com/office/drawing/2014/main" id="{B67EEA01-B464-61A1-829E-43ED1EAC975F}"/>
                </a:ext>
              </a:extLst>
            </p:cNvPr>
            <p:cNvSpPr txBox="1"/>
            <p:nvPr/>
          </p:nvSpPr>
          <p:spPr>
            <a:xfrm>
              <a:off x="7101065" y="212918"/>
              <a:ext cx="3203265" cy="35174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128"/>
                </a:lnSpc>
              </a:pPr>
              <a:r>
                <a:rPr lang="en-US" sz="1520" b="1">
                  <a:solidFill>
                    <a:srgbClr val="000000"/>
                  </a:solidFill>
                  <a:latin typeface="Amplitude-Regular"/>
                  <a:ea typeface="Amplitude-Regular"/>
                  <a:cs typeface="Amplitude-Regular"/>
                  <a:sym typeface="Amplitude-Regular"/>
                </a:rPr>
                <a:t>Norges Basketballforbund</a:t>
              </a:r>
            </a:p>
          </p:txBody>
        </p:sp>
      </p:grpSp>
      <p:sp>
        <p:nvSpPr>
          <p:cNvPr id="11" name="Freeform 11">
            <a:extLst>
              <a:ext uri="{FF2B5EF4-FFF2-40B4-BE49-F238E27FC236}">
                <a16:creationId xmlns:a16="http://schemas.microsoft.com/office/drawing/2014/main" id="{A42D7882-D921-2339-88DF-D958BF45BC65}"/>
              </a:ext>
            </a:extLst>
          </p:cNvPr>
          <p:cNvSpPr/>
          <p:nvPr/>
        </p:nvSpPr>
        <p:spPr>
          <a:xfrm>
            <a:off x="15566301" y="9365618"/>
            <a:ext cx="2138812" cy="661240"/>
          </a:xfrm>
          <a:custGeom>
            <a:avLst/>
            <a:gdLst/>
            <a:ahLst/>
            <a:cxnLst/>
            <a:rect l="l" t="t" r="r" b="b"/>
            <a:pathLst>
              <a:path w="2138812" h="661240">
                <a:moveTo>
                  <a:pt x="0" y="0"/>
                </a:moveTo>
                <a:lnTo>
                  <a:pt x="2138813" y="0"/>
                </a:lnTo>
                <a:lnTo>
                  <a:pt x="2138813" y="661239"/>
                </a:lnTo>
                <a:lnTo>
                  <a:pt x="0" y="6612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121566"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2" name="Freeform 12">
            <a:extLst>
              <a:ext uri="{FF2B5EF4-FFF2-40B4-BE49-F238E27FC236}">
                <a16:creationId xmlns:a16="http://schemas.microsoft.com/office/drawing/2014/main" id="{DC38E182-22ED-9EE7-DBB7-5A6894646FAD}"/>
              </a:ext>
            </a:extLst>
          </p:cNvPr>
          <p:cNvSpPr/>
          <p:nvPr/>
        </p:nvSpPr>
        <p:spPr>
          <a:xfrm>
            <a:off x="596857" y="630338"/>
            <a:ext cx="2826914" cy="796724"/>
          </a:xfrm>
          <a:custGeom>
            <a:avLst/>
            <a:gdLst/>
            <a:ahLst/>
            <a:cxnLst/>
            <a:rect l="l" t="t" r="r" b="b"/>
            <a:pathLst>
              <a:path w="2826914" h="796724">
                <a:moveTo>
                  <a:pt x="0" y="0"/>
                </a:moveTo>
                <a:lnTo>
                  <a:pt x="2826914" y="0"/>
                </a:lnTo>
                <a:lnTo>
                  <a:pt x="2826914" y="796724"/>
                </a:lnTo>
                <a:lnTo>
                  <a:pt x="0" y="796724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3" name="Freeform 13">
            <a:extLst>
              <a:ext uri="{FF2B5EF4-FFF2-40B4-BE49-F238E27FC236}">
                <a16:creationId xmlns:a16="http://schemas.microsoft.com/office/drawing/2014/main" id="{D1795867-77F6-51A1-2FA2-C3DC6C1A5C52}"/>
              </a:ext>
            </a:extLst>
          </p:cNvPr>
          <p:cNvSpPr/>
          <p:nvPr/>
        </p:nvSpPr>
        <p:spPr>
          <a:xfrm rot="-1597577">
            <a:off x="14971534" y="1781657"/>
            <a:ext cx="1192483" cy="1192483"/>
          </a:xfrm>
          <a:custGeom>
            <a:avLst/>
            <a:gdLst/>
            <a:ahLst/>
            <a:cxnLst/>
            <a:rect l="l" t="t" r="r" b="b"/>
            <a:pathLst>
              <a:path w="1192483" h="1192483">
                <a:moveTo>
                  <a:pt x="0" y="0"/>
                </a:moveTo>
                <a:lnTo>
                  <a:pt x="1192483" y="0"/>
                </a:lnTo>
                <a:lnTo>
                  <a:pt x="1192483" y="1192484"/>
                </a:lnTo>
                <a:lnTo>
                  <a:pt x="0" y="119248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19999"/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4" name="Freeform 14">
            <a:extLst>
              <a:ext uri="{FF2B5EF4-FFF2-40B4-BE49-F238E27FC236}">
                <a16:creationId xmlns:a16="http://schemas.microsoft.com/office/drawing/2014/main" id="{D3D2D398-7FC2-65EA-6EEB-94C83B2C6888}"/>
              </a:ext>
            </a:extLst>
          </p:cNvPr>
          <p:cNvSpPr/>
          <p:nvPr/>
        </p:nvSpPr>
        <p:spPr>
          <a:xfrm rot="-1874616" flipH="1" flipV="1">
            <a:off x="14414395" y="4950807"/>
            <a:ext cx="2440273" cy="931926"/>
          </a:xfrm>
          <a:custGeom>
            <a:avLst/>
            <a:gdLst/>
            <a:ahLst/>
            <a:cxnLst/>
            <a:rect l="l" t="t" r="r" b="b"/>
            <a:pathLst>
              <a:path w="2440273" h="931926">
                <a:moveTo>
                  <a:pt x="2440273" y="931926"/>
                </a:moveTo>
                <a:lnTo>
                  <a:pt x="0" y="931926"/>
                </a:lnTo>
                <a:lnTo>
                  <a:pt x="0" y="0"/>
                </a:lnTo>
                <a:lnTo>
                  <a:pt x="2440273" y="0"/>
                </a:lnTo>
                <a:lnTo>
                  <a:pt x="2440273" y="931926"/>
                </a:lnTo>
                <a:close/>
              </a:path>
            </a:pathLst>
          </a:custGeom>
          <a:blipFill>
            <a:blip>
              <a:alphaModFix amt="19999"/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r="-1177" b="-96053"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5" name="AutoShape 15">
            <a:extLst>
              <a:ext uri="{FF2B5EF4-FFF2-40B4-BE49-F238E27FC236}">
                <a16:creationId xmlns:a16="http://schemas.microsoft.com/office/drawing/2014/main" id="{6AE5AFC6-B72F-D22F-017C-7FDE540D902A}"/>
              </a:ext>
            </a:extLst>
          </p:cNvPr>
          <p:cNvSpPr/>
          <p:nvPr/>
        </p:nvSpPr>
        <p:spPr>
          <a:xfrm flipV="1">
            <a:off x="15345391" y="4351906"/>
            <a:ext cx="1157700" cy="580398"/>
          </a:xfrm>
          <a:prstGeom prst="line">
            <a:avLst/>
          </a:prstGeom>
          <a:ln w="219075" cap="flat">
            <a:solidFill>
              <a:srgbClr val="8F8C87">
                <a:alpha val="19608"/>
              </a:srgbClr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nb-NO"/>
          </a:p>
        </p:txBody>
      </p:sp>
      <p:sp>
        <p:nvSpPr>
          <p:cNvPr id="16" name="Freeform 16">
            <a:extLst>
              <a:ext uri="{FF2B5EF4-FFF2-40B4-BE49-F238E27FC236}">
                <a16:creationId xmlns:a16="http://schemas.microsoft.com/office/drawing/2014/main" id="{FBE3B33D-CC55-1F10-B1F8-5B5A339CC07A}"/>
              </a:ext>
            </a:extLst>
          </p:cNvPr>
          <p:cNvSpPr/>
          <p:nvPr/>
        </p:nvSpPr>
        <p:spPr>
          <a:xfrm rot="-1597577">
            <a:off x="15229150" y="3432960"/>
            <a:ext cx="888867" cy="972768"/>
          </a:xfrm>
          <a:custGeom>
            <a:avLst/>
            <a:gdLst/>
            <a:ahLst/>
            <a:cxnLst/>
            <a:rect l="l" t="t" r="r" b="b"/>
            <a:pathLst>
              <a:path w="888867" h="972768">
                <a:moveTo>
                  <a:pt x="0" y="0"/>
                </a:moveTo>
                <a:lnTo>
                  <a:pt x="888867" y="0"/>
                </a:lnTo>
                <a:lnTo>
                  <a:pt x="888867" y="972768"/>
                </a:lnTo>
                <a:lnTo>
                  <a:pt x="0" y="97276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19999"/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7" name="Freeform 17">
            <a:extLst>
              <a:ext uri="{FF2B5EF4-FFF2-40B4-BE49-F238E27FC236}">
                <a16:creationId xmlns:a16="http://schemas.microsoft.com/office/drawing/2014/main" id="{C1DFDDAE-BCF7-41CE-81E0-3EC6DF1294B8}"/>
              </a:ext>
            </a:extLst>
          </p:cNvPr>
          <p:cNvSpPr/>
          <p:nvPr/>
        </p:nvSpPr>
        <p:spPr>
          <a:xfrm rot="2884073">
            <a:off x="15236421" y="3550459"/>
            <a:ext cx="3657600" cy="2034540"/>
          </a:xfrm>
          <a:custGeom>
            <a:avLst/>
            <a:gdLst/>
            <a:ahLst/>
            <a:cxnLst/>
            <a:rect l="l" t="t" r="r" b="b"/>
            <a:pathLst>
              <a:path w="3657600" h="2034540">
                <a:moveTo>
                  <a:pt x="0" y="0"/>
                </a:moveTo>
                <a:lnTo>
                  <a:pt x="3657600" y="0"/>
                </a:lnTo>
                <a:lnTo>
                  <a:pt x="3657600" y="2034540"/>
                </a:lnTo>
                <a:lnTo>
                  <a:pt x="0" y="2034540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30000"/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8" name="Freeform 18">
            <a:extLst>
              <a:ext uri="{FF2B5EF4-FFF2-40B4-BE49-F238E27FC236}">
                <a16:creationId xmlns:a16="http://schemas.microsoft.com/office/drawing/2014/main" id="{D7B75C06-0413-7885-071E-6B169ADD7975}"/>
              </a:ext>
            </a:extLst>
          </p:cNvPr>
          <p:cNvSpPr/>
          <p:nvPr/>
        </p:nvSpPr>
        <p:spPr>
          <a:xfrm rot="-1597577">
            <a:off x="13652953" y="5624023"/>
            <a:ext cx="1192483" cy="1192483"/>
          </a:xfrm>
          <a:custGeom>
            <a:avLst/>
            <a:gdLst/>
            <a:ahLst/>
            <a:cxnLst/>
            <a:rect l="l" t="t" r="r" b="b"/>
            <a:pathLst>
              <a:path w="1192483" h="1192483">
                <a:moveTo>
                  <a:pt x="0" y="0"/>
                </a:moveTo>
                <a:lnTo>
                  <a:pt x="1192483" y="0"/>
                </a:lnTo>
                <a:lnTo>
                  <a:pt x="1192483" y="1192483"/>
                </a:lnTo>
                <a:lnTo>
                  <a:pt x="0" y="119248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19999"/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b-NO"/>
          </a:p>
        </p:txBody>
      </p:sp>
      <p:sp>
        <p:nvSpPr>
          <p:cNvPr id="19" name="Tittel 17">
            <a:extLst>
              <a:ext uri="{FF2B5EF4-FFF2-40B4-BE49-F238E27FC236}">
                <a16:creationId xmlns:a16="http://schemas.microsoft.com/office/drawing/2014/main" id="{62E9CE52-4568-9F71-B323-B4E247D17278}"/>
              </a:ext>
            </a:extLst>
          </p:cNvPr>
          <p:cNvSpPr txBox="1">
            <a:spLocks/>
          </p:cNvSpPr>
          <p:nvPr/>
        </p:nvSpPr>
        <p:spPr>
          <a:xfrm>
            <a:off x="2286000" y="434672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sz="6600" dirty="0">
                <a:latin typeface="Amplitude-Regular"/>
                <a:cs typeface="Amplitude-Regular"/>
              </a:rPr>
              <a:t>Sportslig plan</a:t>
            </a:r>
          </a:p>
        </p:txBody>
      </p:sp>
      <p:pic>
        <p:nvPicPr>
          <p:cNvPr id="22" name="Bilde 21">
            <a:extLst>
              <a:ext uri="{FF2B5EF4-FFF2-40B4-BE49-F238E27FC236}">
                <a16:creationId xmlns:a16="http://schemas.microsoft.com/office/drawing/2014/main" id="{C18F2521-1402-0034-454E-D14E66BDBA1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8951" y="2747157"/>
            <a:ext cx="13151712" cy="4973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251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AMS BAKGRUNN DIV (1)" id="{4787C0CD-C404-834F-87BA-B4EF415011B0}" vid="{8BEF441A-796E-274E-AAB8-930787E14A9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cae501f-39b9-4ba6-8240-41d280134e31">
      <Terms xmlns="http://schemas.microsoft.com/office/infopath/2007/PartnerControls"/>
    </lcf76f155ced4ddcb4097134ff3c332f>
    <TaxCatchAll xmlns="9e538389-cabc-4d4e-918a-8beb7ac0ecaa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BE31AAFE6757D4385D5332B948675ED" ma:contentTypeVersion="18" ma:contentTypeDescription="Opprett et nytt dokument." ma:contentTypeScope="" ma:versionID="bf2f4e021631e056abbc00548a10ba5d">
  <xsd:schema xmlns:xsd="http://www.w3.org/2001/XMLSchema" xmlns:xs="http://www.w3.org/2001/XMLSchema" xmlns:p="http://schemas.microsoft.com/office/2006/metadata/properties" xmlns:ns2="bcae501f-39b9-4ba6-8240-41d280134e31" xmlns:ns3="c78afa1b-15c1-4fee-8666-b795360a0935" xmlns:ns4="9e538389-cabc-4d4e-918a-8beb7ac0ecaa" targetNamespace="http://schemas.microsoft.com/office/2006/metadata/properties" ma:root="true" ma:fieldsID="8dea526894a88d71da67492c2b50db02" ns2:_="" ns3:_="" ns4:_="">
    <xsd:import namespace="bcae501f-39b9-4ba6-8240-41d280134e31"/>
    <xsd:import namespace="c78afa1b-15c1-4fee-8666-b795360a0935"/>
    <xsd:import namespace="9e538389-cabc-4d4e-918a-8beb7ac0eca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ae501f-39b9-4ba6-8240-41d280134e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emerkelapper" ma:readOnly="false" ma:fieldId="{5cf76f15-5ced-4ddc-b409-7134ff3c332f}" ma:taxonomyMulti="true" ma:sspId="7c35df68-1123-4a3a-b80a-3e4e7d44f2b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8afa1b-15c1-4fee-8666-b795360a093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538389-cabc-4d4e-918a-8beb7ac0ecaa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6431bd2d-b5bb-4c30-a36d-d269ebc82e53}" ma:internalName="TaxCatchAll" ma:showField="CatchAllData" ma:web="c78afa1b-15c1-4fee-8666-b795360a093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791CC91-2286-4418-8906-76DA15B74728}">
  <ds:schemaRefs>
    <ds:schemaRef ds:uri="http://schemas.microsoft.com/office/2006/metadata/properties"/>
    <ds:schemaRef ds:uri="http://schemas.microsoft.com/office/infopath/2007/PartnerControls"/>
    <ds:schemaRef ds:uri="bcae501f-39b9-4ba6-8240-41d280134e31"/>
    <ds:schemaRef ds:uri="9e538389-cabc-4d4e-918a-8beb7ac0ecaa"/>
  </ds:schemaRefs>
</ds:datastoreItem>
</file>

<file path=customXml/itemProps2.xml><?xml version="1.0" encoding="utf-8"?>
<ds:datastoreItem xmlns:ds="http://schemas.openxmlformats.org/officeDocument/2006/customXml" ds:itemID="{3927FF21-6A9A-4451-A5BF-3013C630A66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cae501f-39b9-4ba6-8240-41d280134e31"/>
    <ds:schemaRef ds:uri="c78afa1b-15c1-4fee-8666-b795360a0935"/>
    <ds:schemaRef ds:uri="9e538389-cabc-4d4e-918a-8beb7ac0ec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FAD4BB2-8EA1-49CD-B7DD-AFD03739A44A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ca93399-1184-430d-88a8-107721ef7b66}" enabled="0" method="" siteId="{5ca93399-1184-430d-88a8-107721ef7b6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1930</TotalTime>
  <Words>282</Words>
  <Application>Microsoft Office PowerPoint</Application>
  <PresentationFormat>Egendefinert</PresentationFormat>
  <Paragraphs>56</Paragraphs>
  <Slides>10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10</vt:i4>
      </vt:variant>
    </vt:vector>
  </HeadingPairs>
  <TitlesOfParts>
    <vt:vector size="14" baseType="lpstr">
      <vt:lpstr>Calibri</vt:lpstr>
      <vt:lpstr>Amplitude-Regular</vt:lpstr>
      <vt:lpstr>Arial</vt:lpstr>
      <vt:lpstr>Office Theme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TEAMS BAKGRUNN DIV</dc:title>
  <dc:creator>Olivia Marie Samanns</dc:creator>
  <cp:lastModifiedBy>Samanns, Olivia Marie</cp:lastModifiedBy>
  <cp:revision>60</cp:revision>
  <dcterms:created xsi:type="dcterms:W3CDTF">2006-08-16T00:00:00Z</dcterms:created>
  <dcterms:modified xsi:type="dcterms:W3CDTF">2026-05-04T11:58:47Z</dcterms:modified>
  <dc:identifier>DAE0wwoQS8k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0x010100CBE31AAFE6757D4385D5332B948675ED</vt:lpwstr>
  </property>
  <property fmtid="{D5CDD505-2E9C-101B-9397-08002B2CF9AE}" pid="3" name="MediaServiceImageTags">
    <vt:lpwstr/>
  </property>
</Properties>
</file>