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256" r:id="rId5"/>
    <p:sldId id="259" r:id="rId6"/>
    <p:sldId id="261" r:id="rId7"/>
    <p:sldId id="262" r:id="rId8"/>
    <p:sldId id="264" r:id="rId9"/>
    <p:sldId id="266" r:id="rId10"/>
    <p:sldId id="263" r:id="rId11"/>
    <p:sldId id="273" r:id="rId12"/>
    <p:sldId id="265" r:id="rId13"/>
    <p:sldId id="267" r:id="rId14"/>
    <p:sldId id="268" r:id="rId15"/>
    <p:sldId id="270" r:id="rId16"/>
    <p:sldId id="269" r:id="rId17"/>
    <p:sldId id="271" r:id="rId18"/>
    <p:sldId id="272" r:id="rId19"/>
  </p:sldIdLst>
  <p:sldSz cx="12192000" cy="6858000"/>
  <p:notesSz cx="6797675" cy="9928225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rg, Sjur" userId="7f272c57-4378-43f6-859e-ebaa173ed8a7" providerId="ADAL" clId="{6133BDA9-136B-4390-BB91-0B6DA346D26C}"/>
    <pc:docChg chg="modSld">
      <pc:chgData name="Berg, Sjur" userId="7f272c57-4378-43f6-859e-ebaa173ed8a7" providerId="ADAL" clId="{6133BDA9-136B-4390-BB91-0B6DA346D26C}" dt="2021-09-09T14:29:25.030" v="61" actId="20577"/>
      <pc:docMkLst>
        <pc:docMk/>
      </pc:docMkLst>
      <pc:sldChg chg="modSp mod">
        <pc:chgData name="Berg, Sjur" userId="7f272c57-4378-43f6-859e-ebaa173ed8a7" providerId="ADAL" clId="{6133BDA9-136B-4390-BB91-0B6DA346D26C}" dt="2021-09-09T14:29:25.030" v="61" actId="20577"/>
        <pc:sldMkLst>
          <pc:docMk/>
          <pc:sldMk cId="4206819915" sldId="263"/>
        </pc:sldMkLst>
        <pc:spChg chg="mod">
          <ac:chgData name="Berg, Sjur" userId="7f272c57-4378-43f6-859e-ebaa173ed8a7" providerId="ADAL" clId="{6133BDA9-136B-4390-BB91-0B6DA346D26C}" dt="2021-09-09T14:29:25.030" v="61" actId="20577"/>
          <ac:spMkLst>
            <pc:docMk/>
            <pc:sldMk cId="4206819915" sldId="263"/>
            <ac:spMk id="28" creationId="{A1B60F20-16C0-4114-8DF8-963564A763DE}"/>
          </ac:spMkLst>
        </pc:spChg>
      </pc:sldChg>
      <pc:sldChg chg="modSp mod">
        <pc:chgData name="Berg, Sjur" userId="7f272c57-4378-43f6-859e-ebaa173ed8a7" providerId="ADAL" clId="{6133BDA9-136B-4390-BB91-0B6DA346D26C}" dt="2021-09-09T14:29:02.558" v="16" actId="20577"/>
        <pc:sldMkLst>
          <pc:docMk/>
          <pc:sldMk cId="591853285" sldId="264"/>
        </pc:sldMkLst>
        <pc:spChg chg="mod">
          <ac:chgData name="Berg, Sjur" userId="7f272c57-4378-43f6-859e-ebaa173ed8a7" providerId="ADAL" clId="{6133BDA9-136B-4390-BB91-0B6DA346D26C}" dt="2021-09-09T14:29:02.558" v="16" actId="20577"/>
          <ac:spMkLst>
            <pc:docMk/>
            <pc:sldMk cId="591853285" sldId="264"/>
            <ac:spMk id="3" creationId="{0FB5A9B8-ADAF-4164-81D7-E26BF2C879C5}"/>
          </ac:spMkLst>
        </pc:spChg>
      </pc:sldChg>
      <pc:sldChg chg="modSp mod">
        <pc:chgData name="Berg, Sjur" userId="7f272c57-4378-43f6-859e-ebaa173ed8a7" providerId="ADAL" clId="{6133BDA9-136B-4390-BB91-0B6DA346D26C}" dt="2021-09-09T14:29:16.758" v="46" actId="20577"/>
        <pc:sldMkLst>
          <pc:docMk/>
          <pc:sldMk cId="1407709290" sldId="266"/>
        </pc:sldMkLst>
        <pc:spChg chg="mod">
          <ac:chgData name="Berg, Sjur" userId="7f272c57-4378-43f6-859e-ebaa173ed8a7" providerId="ADAL" clId="{6133BDA9-136B-4390-BB91-0B6DA346D26C}" dt="2021-09-09T14:29:16.758" v="46" actId="20577"/>
          <ac:spMkLst>
            <pc:docMk/>
            <pc:sldMk cId="1407709290" sldId="266"/>
            <ac:spMk id="3" creationId="{A37898E0-CB50-4AEF-B578-50BDA4C51DA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C863F-C276-46E2-A4D1-27C606B7CC2C}" type="datetimeFigureOut">
              <a:rPr lang="nb-NO" smtClean="0"/>
              <a:t>09.09.2021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DCC68-8CC0-47D3-AC59-E56F781E20F7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23853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320484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242034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183455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73656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9013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32290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36806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57337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79073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89819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346282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866757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59764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1DCC68-8CC0-47D3-AC59-E56F781E20F7}" type="slidenum">
              <a:rPr lang="nb-NO" smtClean="0"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3480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382DCF9E-86B1-4795-AD24-3BD2C5E63F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0743"/>
            <a:ext cx="12192000" cy="7886448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2A4C449-DB01-4416-B6E8-483D8B992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5029" y="2024744"/>
            <a:ext cx="10058399" cy="204423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Amplitude Bold" panose="02000806050000020004" pitchFamily="50" charset="0"/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C38B60F-5252-4A5F-BB3F-6F1FF8BA55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64511"/>
            <a:ext cx="9144000" cy="100728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mplitude Book" panose="0200060605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nb-NO" dirty="0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5CD59A8C-A1B0-4F7D-A25C-20B4558E16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22"/>
          <a:stretch/>
        </p:blipFill>
        <p:spPr>
          <a:xfrm>
            <a:off x="10176661" y="195537"/>
            <a:ext cx="1853533" cy="139066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16981296-039D-42CD-BB63-0735737D269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64" y="6107421"/>
            <a:ext cx="1108272" cy="45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326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4A408D6-7E2D-4895-A551-92562899A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9509448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BCB0942-96F1-47BA-A757-AC9363236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pic>
        <p:nvPicPr>
          <p:cNvPr id="16" name="Bilde 15" descr="Et bilde som inneholder skilt, utendørs&#10;&#10;Automatisk generert beskrivelse">
            <a:extLst>
              <a:ext uri="{FF2B5EF4-FFF2-40B4-BE49-F238E27FC236}">
                <a16:creationId xmlns:a16="http://schemas.microsoft.com/office/drawing/2014/main" id="{010D7B47-8D24-456F-A83E-3704ACC562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53"/>
          <a:stretch/>
        </p:blipFill>
        <p:spPr>
          <a:xfrm>
            <a:off x="10592868" y="466531"/>
            <a:ext cx="760931" cy="106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58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D5D517B-0432-4C28-8CCB-C1C7468C3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4A182D6-BC1A-4239-AE12-0FE0B9816D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206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471235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2E8AB8F-E57A-4E09-A901-4E0AA7E63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CBA91BF-6DD0-4AE8-858B-7724B71AD0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02A5327-553C-4A4D-B479-A8362FFDF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9E0EEF97-547A-49F8-BB89-F19EECAFAF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09.09.2021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3A2D82A3-F884-4272-897A-DAABC95B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D0DAA0B5-DD8F-4D90-9AA1-F8E1DF8CA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28704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6C188FA-3A21-4862-951C-9032E391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9405224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84E3F4B-0898-4F13-A192-BDCC106DD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0536C8D2-BE58-4EC5-B2C6-B2A2C55603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39723970-F694-4144-A377-BFEA37B6AB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571476B8-A118-4730-BAC0-2BBE38D4C5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13BD75C8-388E-4D7F-A9EF-CF1A1CFC19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09.09.2021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96634DA2-04A1-43BC-8D0D-01F18A5FC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461A6F8F-06AF-4C67-AC27-97900ED9D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76636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C1641B0-E96D-49E0-91E2-D2E81B6F8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3194586E-F759-42B7-9818-30ECB122C5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09.09.2021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F83F1EE8-00CD-4FCC-BA94-F9431AA7C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50F1CE9A-B024-4E79-8CE9-CB750BCFD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96420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B5565DCB-AFBA-40FE-B3B7-49785EADAA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09.09.2021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7341D397-99D4-4866-BF94-BF7D19C75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46282560-DCFB-471E-80C1-74D17F3E9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93384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CA06270-511C-4068-B5FF-E764E9341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64E8FAC-0A46-4922-8D9E-716FF3519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90F5BF57-9DCA-49B9-A251-D37B3D1A1A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76E5630-B552-4A05-96E6-E3D04F4EBF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09.09.2021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E040B6DE-332B-4485-AEB2-B186D89B9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1A826E6F-DA37-464D-A491-DBAE0BF67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58894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730D4CC-BA90-4A9C-86E8-D23199B5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4004A84D-C1F9-44D8-82FA-74A419F62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2049462"/>
            <a:ext cx="6169024" cy="381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16B1CE3-F7F5-4301-85A8-8EA42B2D3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4EC9D366-50B2-49BD-BFC7-CA56D742D4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09.09.2021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70EA6A08-3F89-4E3C-93F7-8E88C6D0D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67337E67-EC5B-4D33-93EC-7D708881E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00454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06F86BB-7DBD-48CF-B8E8-0ED5238B1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5187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39136BA-DDE5-41D7-B5AE-7BDB156DB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66AD10E3-785E-4BC7-B4EB-F78B1CFEB038}"/>
              </a:ext>
            </a:extLst>
          </p:cNvPr>
          <p:cNvSpPr/>
          <p:nvPr userDrawn="1"/>
        </p:nvSpPr>
        <p:spPr>
          <a:xfrm>
            <a:off x="838200" y="6311900"/>
            <a:ext cx="4174375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kilt, utendørs&#10;&#10;Automatisk generert beskrivelse">
            <a:extLst>
              <a:ext uri="{FF2B5EF4-FFF2-40B4-BE49-F238E27FC236}">
                <a16:creationId xmlns:a16="http://schemas.microsoft.com/office/drawing/2014/main" id="{FCA387BE-FD18-4768-8BA5-FAD94D10C4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53"/>
          <a:stretch/>
        </p:blipFill>
        <p:spPr>
          <a:xfrm>
            <a:off x="10592868" y="466531"/>
            <a:ext cx="760931" cy="1064086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DBD33368-18D6-4C6A-8294-B8C7A1FF86D3}"/>
              </a:ext>
            </a:extLst>
          </p:cNvPr>
          <p:cNvSpPr/>
          <p:nvPr userDrawn="1"/>
        </p:nvSpPr>
        <p:spPr>
          <a:xfrm>
            <a:off x="7179427" y="6311900"/>
            <a:ext cx="4174375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8D56574B-1789-4763-95E1-D1845E26B959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64" y="6107421"/>
            <a:ext cx="1108273" cy="45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383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2060"/>
          </a:solidFill>
          <a:latin typeface="Amplitude Bold" panose="0200080605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6C55C12-E833-4A67-89A0-6C40771B17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Grafikkpakke </a:t>
            </a:r>
            <a:r>
              <a:rPr lang="nb-NO" dirty="0" err="1"/>
              <a:t>Firi</a:t>
            </a:r>
            <a:r>
              <a:rPr lang="nb-NO" dirty="0"/>
              <a:t>-ligaen 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FFB818F-BCB9-41F9-9136-920F959556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Vedlegg til veileder videoproduksjon </a:t>
            </a:r>
            <a:r>
              <a:rPr lang="nb-NO" dirty="0" err="1"/>
              <a:t>Firi</a:t>
            </a:r>
            <a:r>
              <a:rPr lang="nb-NO" dirty="0"/>
              <a:t>-ligaen menn</a:t>
            </a:r>
          </a:p>
        </p:txBody>
      </p:sp>
    </p:spTree>
    <p:extLst>
      <p:ext uri="{BB962C8B-B14F-4D97-AF65-F5344CB8AC3E}">
        <p14:creationId xmlns:p14="http://schemas.microsoft.com/office/powerpoint/2010/main" val="89741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25113E1-587B-4CFB-A4E9-220237569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 startAt="3"/>
            </a:pPr>
            <a:r>
              <a:rPr lang="nb-NO" dirty="0"/>
              <a:t>Grafikk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D6495CF-1236-407F-B4DB-DC25DAECA4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22169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nb-NO" dirty="0"/>
              <a:t>Det er utviklet fire (4) grafiske elementer for </a:t>
            </a:r>
            <a:r>
              <a:rPr lang="nb-NO" dirty="0" err="1"/>
              <a:t>Firi</a:t>
            </a:r>
            <a:r>
              <a:rPr lang="nb-NO" dirty="0"/>
              <a:t>-ligaen live sending:</a:t>
            </a:r>
          </a:p>
          <a:p>
            <a:pPr lvl="1"/>
            <a:r>
              <a:rPr lang="nb-NO" dirty="0"/>
              <a:t>BLNO topplogo - </a:t>
            </a:r>
            <a:r>
              <a:rPr lang="nb-NO" dirty="0">
                <a:latin typeface="Amplitude Bold" panose="02000806050000020004" pitchFamily="50" charset="0"/>
              </a:rPr>
              <a:t>skal</a:t>
            </a:r>
            <a:r>
              <a:rPr lang="nb-NO" dirty="0"/>
              <a:t> benyttes på alle kamper</a:t>
            </a:r>
          </a:p>
          <a:p>
            <a:pPr lvl="1"/>
            <a:r>
              <a:rPr lang="nb-NO" dirty="0"/>
              <a:t>Åpningsgrafikk – </a:t>
            </a:r>
            <a:r>
              <a:rPr lang="nb-NO" dirty="0">
                <a:latin typeface="Amplitude Bold" panose="02000806050000020004" pitchFamily="50" charset="0"/>
              </a:rPr>
              <a:t>skal</a:t>
            </a:r>
            <a:r>
              <a:rPr lang="nb-NO" dirty="0"/>
              <a:t> benyttes på alle kamper</a:t>
            </a:r>
          </a:p>
          <a:p>
            <a:pPr lvl="1"/>
            <a:r>
              <a:rPr lang="nb-NO" dirty="0"/>
              <a:t>Statistikkgrafikk – valgfri for klubb</a:t>
            </a:r>
          </a:p>
          <a:p>
            <a:pPr lvl="1"/>
            <a:r>
              <a:rPr lang="nb-NO" dirty="0"/>
              <a:t>Sponsorgrafikk – valgfri for klubb</a:t>
            </a:r>
          </a:p>
          <a:p>
            <a:pPr marL="457200" lvl="1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Det er kun de overnevnte grafiske elementene som er godkjent for bruk på videoproduksjon for </a:t>
            </a:r>
            <a:r>
              <a:rPr lang="nb-NO" dirty="0" err="1"/>
              <a:t>Firi</a:t>
            </a:r>
            <a:r>
              <a:rPr lang="nb-NO" dirty="0"/>
              <a:t>-ligaen. Det er ikke tillatt å benytte seg av egne løsninger. 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Grafikken må settes opp i PowerPoint før de importeres til </a:t>
            </a:r>
            <a:r>
              <a:rPr lang="nb-NO" dirty="0" err="1"/>
              <a:t>SlingStudio</a:t>
            </a:r>
            <a:r>
              <a:rPr lang="nb-NO" dirty="0"/>
              <a:t>. Unntak: </a:t>
            </a:r>
            <a:r>
              <a:rPr lang="nb-NO" dirty="0" err="1"/>
              <a:t>Firi</a:t>
            </a:r>
            <a:r>
              <a:rPr lang="nb-NO" dirty="0"/>
              <a:t>-ligaen topplogo trenger ikke å settes opp – den importeres direkte.</a:t>
            </a:r>
          </a:p>
        </p:txBody>
      </p:sp>
    </p:spTree>
    <p:extLst>
      <p:ext uri="{BB962C8B-B14F-4D97-AF65-F5344CB8AC3E}">
        <p14:creationId xmlns:p14="http://schemas.microsoft.com/office/powerpoint/2010/main" val="1426192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BC3E13-4E60-44B2-ABC0-4C08F0056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Sette opp grafikk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FB786F7-9E7E-486D-AC28-2759627098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De grafiske elementene må settes opp i PowerPoint før de importeres til </a:t>
            </a:r>
            <a:r>
              <a:rPr lang="nb-NO" dirty="0" err="1"/>
              <a:t>SlingStudio</a:t>
            </a:r>
            <a:r>
              <a:rPr lang="nb-NO" dirty="0"/>
              <a:t>. Dette gjøres i en separat oppsett-fil med navn </a:t>
            </a:r>
            <a:r>
              <a:rPr lang="nb-NO" dirty="0">
                <a:latin typeface="Amplitude Bold" panose="02000806050000020004" pitchFamily="50" charset="0"/>
              </a:rPr>
              <a:t>Grafikkelementer Firi-ligaen.pptx </a:t>
            </a:r>
            <a:r>
              <a:rPr lang="nb-NO" dirty="0"/>
              <a:t>som sendes til klubben sammen med denne instruksjonen. Det sendes en til kvinnelagene og en til herrelagene.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Ved å følge instruksjonene i oppsett-filen og eksportere grafikken fra PowerPoint har du klargjort grafikken til importering til </a:t>
            </a:r>
            <a:r>
              <a:rPr lang="nb-NO" dirty="0" err="1"/>
              <a:t>SlingStudio</a:t>
            </a:r>
            <a:r>
              <a:rPr lang="nb-NO" dirty="0"/>
              <a:t>. For å importere grafikk kan du følge instruksjonene på neste side.</a:t>
            </a:r>
          </a:p>
        </p:txBody>
      </p:sp>
    </p:spTree>
    <p:extLst>
      <p:ext uri="{BB962C8B-B14F-4D97-AF65-F5344CB8AC3E}">
        <p14:creationId xmlns:p14="http://schemas.microsoft.com/office/powerpoint/2010/main" val="1034947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218E547-9770-4481-97FC-1BEFF8699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Grafikk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FB5A9B8-ADAF-4164-81D7-E26BF2C87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492068" cy="4351338"/>
          </a:xfrm>
        </p:spPr>
        <p:txBody>
          <a:bodyPr/>
          <a:lstStyle/>
          <a:p>
            <a:pPr marL="0" indent="0">
              <a:buNone/>
            </a:pPr>
            <a:r>
              <a:rPr lang="nb-NO" sz="2400" dirty="0"/>
              <a:t>Hvordan importerer jeg grafikk til </a:t>
            </a:r>
            <a:r>
              <a:rPr lang="nb-NO" sz="2400" dirty="0" err="1"/>
              <a:t>SlingStudio</a:t>
            </a:r>
            <a:r>
              <a:rPr lang="nb-NO" sz="2400" dirty="0"/>
              <a:t>?</a:t>
            </a:r>
          </a:p>
          <a:p>
            <a:pPr marL="0" indent="0">
              <a:buNone/>
            </a:pPr>
            <a:endParaRPr lang="nb-NO" sz="2000" dirty="0"/>
          </a:p>
          <a:p>
            <a:pPr marL="514350" indent="-514350">
              <a:buFont typeface="+mj-lt"/>
              <a:buAutoNum type="arabicPeriod"/>
            </a:pPr>
            <a:r>
              <a:rPr lang="nb-NO" sz="2400" dirty="0"/>
              <a:t>Koble USB-minnebrikken til datamaskinen. Flytt over grafikkfilen </a:t>
            </a:r>
            <a:r>
              <a:rPr lang="nb-NO" sz="2400" dirty="0" err="1"/>
              <a:t>Firi</a:t>
            </a:r>
            <a:r>
              <a:rPr lang="nb-NO" sz="2400" dirty="0"/>
              <a:t>-ligaen Score Card til minnebrikken. Koble fra minnebrikken.</a:t>
            </a:r>
          </a:p>
          <a:p>
            <a:pPr marL="514350" indent="-514350">
              <a:buFont typeface="+mj-lt"/>
              <a:buAutoNum type="arabicPeriod"/>
            </a:pPr>
            <a:r>
              <a:rPr lang="nb-NO" sz="2400" dirty="0"/>
              <a:t>Koble minnebrikken til </a:t>
            </a:r>
            <a:r>
              <a:rPr lang="nb-NO" sz="2400" dirty="0" err="1"/>
              <a:t>SlingStudio</a:t>
            </a:r>
            <a:r>
              <a:rPr lang="nb-NO" sz="2400" dirty="0"/>
              <a:t> ved hjelp av ledningen USB-C </a:t>
            </a:r>
            <a:r>
              <a:rPr lang="nb-NO" sz="2400" dirty="0" err="1"/>
              <a:t>Expander</a:t>
            </a:r>
            <a:r>
              <a:rPr lang="nb-NO" sz="2400" dirty="0"/>
              <a:t>.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72FBCC94-D35A-4C80-BD81-B370AD17DDDF}"/>
              </a:ext>
            </a:extLst>
          </p:cNvPr>
          <p:cNvSpPr txBox="1">
            <a:spLocks/>
          </p:cNvSpPr>
          <p:nvPr/>
        </p:nvSpPr>
        <p:spPr>
          <a:xfrm>
            <a:off x="8758108" y="2042975"/>
            <a:ext cx="2877424" cy="1958319"/>
          </a:xfrm>
          <a:prstGeom prst="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nb-NO" sz="2400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nb-NO" sz="1800" dirty="0">
                <a:latin typeface="Amplitude Bold" panose="02000806050000020004" pitchFamily="50" charset="0"/>
              </a:rPr>
              <a:t>Nødvendig utstyr:</a:t>
            </a:r>
          </a:p>
          <a:p>
            <a:pPr algn="ctr"/>
            <a:r>
              <a:rPr lang="nb-NO" sz="1800" dirty="0"/>
              <a:t>USB minnebrikke</a:t>
            </a:r>
          </a:p>
          <a:p>
            <a:pPr algn="ctr"/>
            <a:r>
              <a:rPr lang="nb-NO" sz="1800" dirty="0"/>
              <a:t>USB-C </a:t>
            </a:r>
            <a:r>
              <a:rPr lang="nb-NO" sz="1800" dirty="0" err="1"/>
              <a:t>Expander</a:t>
            </a:r>
            <a:endParaRPr lang="nb-NO" sz="1800" dirty="0"/>
          </a:p>
          <a:p>
            <a:pPr algn="ctr"/>
            <a:endParaRPr lang="nb-NO" sz="2400" dirty="0"/>
          </a:p>
        </p:txBody>
      </p:sp>
    </p:spTree>
    <p:extLst>
      <p:ext uri="{BB962C8B-B14F-4D97-AF65-F5344CB8AC3E}">
        <p14:creationId xmlns:p14="http://schemas.microsoft.com/office/powerpoint/2010/main" val="3846660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6949CFB-E2A8-4FEC-840A-7F81EA966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Grafikk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DF20257-C1E4-4EF3-82E8-242497C48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21991" cy="4351338"/>
          </a:xfrm>
        </p:spPr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nb-NO" dirty="0"/>
              <a:t>Åpne </a:t>
            </a:r>
            <a:r>
              <a:rPr lang="nb-NO" dirty="0" err="1"/>
              <a:t>SlingStudio</a:t>
            </a:r>
            <a:r>
              <a:rPr lang="nb-NO" dirty="0"/>
              <a:t> og start et prosjekt. Fra Graphics-fanen kan du trykke på + og velge </a:t>
            </a:r>
            <a:r>
              <a:rPr lang="nb-NO" dirty="0" err="1"/>
              <a:t>Add</a:t>
            </a:r>
            <a:r>
              <a:rPr lang="nb-NO" dirty="0"/>
              <a:t> </a:t>
            </a:r>
            <a:r>
              <a:rPr lang="nb-NO" dirty="0" err="1"/>
              <a:t>Graphic</a:t>
            </a:r>
            <a:r>
              <a:rPr lang="nb-NO" dirty="0"/>
              <a:t>. 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nb-NO" dirty="0"/>
              <a:t>Velg grafikken som du har laget til den aktuelle kampen. 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nb-NO" dirty="0"/>
              <a:t>Velg </a:t>
            </a:r>
            <a:r>
              <a:rPr lang="nb-NO" dirty="0" err="1"/>
              <a:t>Add</a:t>
            </a:r>
            <a:r>
              <a:rPr lang="nb-NO" dirty="0"/>
              <a:t> to Project.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C41266D8-2D9B-45B7-BAB2-B1BD181AF0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8154" y="1898242"/>
            <a:ext cx="3604342" cy="3485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40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6949CFB-E2A8-4FEC-840A-7F81EA966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Grafikk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DF20257-C1E4-4EF3-82E8-242497C48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21991" cy="4351338"/>
          </a:xfrm>
        </p:spPr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nb-NO" dirty="0"/>
              <a:t>Kontroller at grafikken er i korrekt størrelse i bildet.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nb-NO" dirty="0"/>
              <a:t>For å endre størrelse; beveg pekeren over grafikken i Graphics-fanen og klikk på de tre prikkene. Velg Edit fra menyen.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4D3D5DF0-7C85-46A2-8C6C-B081EC9B8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6477" y="1472124"/>
            <a:ext cx="3010030" cy="391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357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6949CFB-E2A8-4FEC-840A-7F81EA966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Grafikk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DF20257-C1E4-4EF3-82E8-242497C480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21991" cy="4351338"/>
          </a:xfrm>
        </p:spPr>
        <p:txBody>
          <a:bodyPr/>
          <a:lstStyle/>
          <a:p>
            <a:pPr marL="514350" indent="-514350">
              <a:buFont typeface="+mj-lt"/>
              <a:buAutoNum type="arabicPeriod" startAt="8"/>
            </a:pPr>
            <a:r>
              <a:rPr lang="nb-NO" dirty="0"/>
              <a:t>Fjern evt. valgt for </a:t>
            </a:r>
            <a:r>
              <a:rPr lang="nb-NO" dirty="0" err="1"/>
              <a:t>Fit</a:t>
            </a:r>
            <a:r>
              <a:rPr lang="nb-NO" dirty="0"/>
              <a:t> to Full Screen og bruk pekeren til å endre størrelsen.</a:t>
            </a:r>
          </a:p>
          <a:p>
            <a:pPr marL="514350" indent="-514350">
              <a:buFont typeface="+mj-lt"/>
              <a:buAutoNum type="arabicPeriod" startAt="8"/>
            </a:pPr>
            <a:r>
              <a:rPr lang="nb-NO" dirty="0"/>
              <a:t>Klikk Save</a:t>
            </a:r>
          </a:p>
          <a:p>
            <a:pPr marL="514350" indent="-514350">
              <a:buFont typeface="+mj-lt"/>
              <a:buAutoNum type="arabicPeriod" startAt="8"/>
            </a:pPr>
            <a:endParaRPr lang="nb-NO" dirty="0"/>
          </a:p>
          <a:p>
            <a:pPr marL="0" indent="0">
              <a:buNone/>
            </a:pPr>
            <a:r>
              <a:rPr lang="nb-NO" dirty="0"/>
              <a:t>Da er grafikken satt opp!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935E0D21-E8D7-4714-B259-51A963105E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698" y="1979801"/>
            <a:ext cx="4046796" cy="369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42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E46D4B7-AB46-41A7-8955-794993C88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Innhold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48D30AA-1DC1-44F7-A221-BDFB5DD48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nb-NO" dirty="0"/>
              <a:t>Introduksjon</a:t>
            </a:r>
          </a:p>
          <a:p>
            <a:pPr marL="0" indent="0">
              <a:buNone/>
            </a:pPr>
            <a:endParaRPr lang="nb-NO" dirty="0"/>
          </a:p>
          <a:p>
            <a:pPr marL="514350" indent="-514350">
              <a:buFont typeface="+mj-lt"/>
              <a:buAutoNum type="arabicPeriod" startAt="2"/>
            </a:pPr>
            <a:r>
              <a:rPr lang="nb-NO" dirty="0"/>
              <a:t>Resultattavle (Score Board)</a:t>
            </a:r>
          </a:p>
          <a:p>
            <a:pPr lvl="1"/>
            <a:r>
              <a:rPr lang="nb-NO" dirty="0"/>
              <a:t>Informasjon	</a:t>
            </a:r>
          </a:p>
          <a:p>
            <a:pPr lvl="1"/>
            <a:r>
              <a:rPr lang="nb-NO" dirty="0"/>
              <a:t>Hvordan importere resultattavle til </a:t>
            </a:r>
            <a:r>
              <a:rPr lang="nb-NO" dirty="0" err="1"/>
              <a:t>SlingStudio</a:t>
            </a:r>
            <a:r>
              <a:rPr lang="nb-NO" dirty="0"/>
              <a:t>?</a:t>
            </a:r>
          </a:p>
          <a:p>
            <a:pPr marL="457200" lvl="1" indent="0">
              <a:buNone/>
            </a:pPr>
            <a:endParaRPr lang="nb-NO" dirty="0"/>
          </a:p>
          <a:p>
            <a:pPr marL="514350" indent="-514350">
              <a:buFont typeface="+mj-lt"/>
              <a:buAutoNum type="arabicPeriod" startAt="2"/>
            </a:pPr>
            <a:r>
              <a:rPr lang="nb-NO" dirty="0"/>
              <a:t>Grafikk</a:t>
            </a:r>
          </a:p>
          <a:p>
            <a:pPr lvl="1"/>
            <a:r>
              <a:rPr lang="nb-NO" dirty="0"/>
              <a:t>Informasjon</a:t>
            </a:r>
          </a:p>
          <a:p>
            <a:pPr lvl="1"/>
            <a:r>
              <a:rPr lang="nb-NO" dirty="0"/>
              <a:t>Hvordan sette opp grafikk?</a:t>
            </a:r>
          </a:p>
          <a:p>
            <a:pPr lvl="1"/>
            <a:r>
              <a:rPr lang="nb-NO" dirty="0"/>
              <a:t>Hvordan importere grafikk til </a:t>
            </a:r>
            <a:r>
              <a:rPr lang="nb-NO" dirty="0" err="1"/>
              <a:t>SlingStudio</a:t>
            </a:r>
            <a:r>
              <a:rPr lang="nb-NO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261041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2C8E66D-5121-436D-9E72-B74B932AC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nb-NO" dirty="0"/>
              <a:t>Introduksjon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1772531-3C8D-46DE-9C9F-7455108A7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Ved direktesending av </a:t>
            </a:r>
            <a:r>
              <a:rPr lang="nb-NO" dirty="0" err="1"/>
              <a:t>Firi</a:t>
            </a:r>
            <a:r>
              <a:rPr lang="nb-NO" dirty="0"/>
              <a:t>-ligaen kamper er det noen kvalitetskrav som ligger til grunn. Resultattavle og grafikk på skjerm er en del av dette.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Denne oversikten gir informasjon om resultattavle og de grafiske elementene som finnes for </a:t>
            </a:r>
            <a:r>
              <a:rPr lang="nb-NO" dirty="0" err="1"/>
              <a:t>Firi</a:t>
            </a:r>
            <a:r>
              <a:rPr lang="nb-NO" dirty="0"/>
              <a:t>-ligaen. Merk at noe av grafikken er valgfri å benytte seg av.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Lykke til med produksjonen!</a:t>
            </a:r>
          </a:p>
        </p:txBody>
      </p:sp>
    </p:spTree>
    <p:extLst>
      <p:ext uri="{BB962C8B-B14F-4D97-AF65-F5344CB8AC3E}">
        <p14:creationId xmlns:p14="http://schemas.microsoft.com/office/powerpoint/2010/main" val="1142807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19A0B43-378F-489E-9A05-81F52BDDB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 startAt="2"/>
            </a:pPr>
            <a:r>
              <a:rPr lang="nb-NO" dirty="0"/>
              <a:t>Resultattavle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550CDD8-A12A-4391-9408-C6CADD145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BLNO Score Board </a:t>
            </a:r>
            <a:r>
              <a:rPr lang="nb-NO" dirty="0">
                <a:latin typeface="Amplitude Bold" panose="02000806050000020004" pitchFamily="50" charset="0"/>
              </a:rPr>
              <a:t>skal</a:t>
            </a:r>
            <a:r>
              <a:rPr lang="nb-NO" dirty="0"/>
              <a:t> tas i bruk på alle </a:t>
            </a:r>
            <a:r>
              <a:rPr lang="nb-NO" dirty="0" err="1"/>
              <a:t>Firi</a:t>
            </a:r>
            <a:r>
              <a:rPr lang="nb-NO" dirty="0"/>
              <a:t>-ligaen sendinger. Grafikken fungerer som en </a:t>
            </a:r>
            <a:r>
              <a:rPr lang="nb-NO" dirty="0" err="1"/>
              <a:t>Custom</a:t>
            </a:r>
            <a:r>
              <a:rPr lang="nb-NO" dirty="0"/>
              <a:t> Score Board funksjon hvor lagnavn og resultat legges inn direkte fra programvaren. </a:t>
            </a:r>
          </a:p>
        </p:txBody>
      </p:sp>
      <p:pic>
        <p:nvPicPr>
          <p:cNvPr id="10" name="Bilde 9" descr="Et bilde som inneholder tekst&#10;&#10;Automatisk generert beskrivelse">
            <a:extLst>
              <a:ext uri="{FF2B5EF4-FFF2-40B4-BE49-F238E27FC236}">
                <a16:creationId xmlns:a16="http://schemas.microsoft.com/office/drawing/2014/main" id="{5D9100C1-7180-41E5-847E-2A879C791A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733036"/>
            <a:ext cx="6818390" cy="156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153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218E547-9770-4481-97FC-1BEFF8699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Resultattavle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FB5A9B8-ADAF-4164-81D7-E26BF2C87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492068" cy="4351338"/>
          </a:xfrm>
        </p:spPr>
        <p:txBody>
          <a:bodyPr/>
          <a:lstStyle/>
          <a:p>
            <a:pPr marL="0" indent="0">
              <a:buNone/>
            </a:pPr>
            <a:r>
              <a:rPr lang="nb-NO" sz="2400" dirty="0"/>
              <a:t>Hvordan importerer jeg resultattavlen til </a:t>
            </a:r>
            <a:r>
              <a:rPr lang="nb-NO" sz="2400" dirty="0" err="1"/>
              <a:t>SlingStudio</a:t>
            </a:r>
            <a:r>
              <a:rPr lang="nb-NO" sz="2400" dirty="0"/>
              <a:t>?</a:t>
            </a:r>
          </a:p>
          <a:p>
            <a:pPr marL="0" indent="0">
              <a:buNone/>
            </a:pPr>
            <a:endParaRPr lang="nb-NO" sz="2000" dirty="0"/>
          </a:p>
          <a:p>
            <a:pPr marL="514350" indent="-514350">
              <a:buFont typeface="+mj-lt"/>
              <a:buAutoNum type="arabicPeriod"/>
            </a:pPr>
            <a:r>
              <a:rPr lang="nb-NO" sz="2400" dirty="0"/>
              <a:t>Koble USB-minnebrikken til datamaskinen. Flytt over grafikkfilen </a:t>
            </a:r>
            <a:r>
              <a:rPr lang="nb-NO" sz="2400" dirty="0" err="1"/>
              <a:t>Firi</a:t>
            </a:r>
            <a:r>
              <a:rPr lang="nb-NO" sz="2400" dirty="0"/>
              <a:t>-ligaen Score Card til minnebrikken. Koble fra minnebrikken.</a:t>
            </a:r>
          </a:p>
          <a:p>
            <a:pPr marL="514350" indent="-514350">
              <a:buFont typeface="+mj-lt"/>
              <a:buAutoNum type="arabicPeriod"/>
            </a:pPr>
            <a:r>
              <a:rPr lang="nb-NO" sz="2400" dirty="0"/>
              <a:t>Koble minnebrikken til </a:t>
            </a:r>
            <a:r>
              <a:rPr lang="nb-NO" sz="2400" dirty="0" err="1"/>
              <a:t>SlingStudio</a:t>
            </a:r>
            <a:r>
              <a:rPr lang="nb-NO" sz="2400" dirty="0"/>
              <a:t> ved hjelp av ledningen USB-C </a:t>
            </a:r>
            <a:r>
              <a:rPr lang="nb-NO" sz="2400" dirty="0" err="1"/>
              <a:t>Expander</a:t>
            </a:r>
            <a:r>
              <a:rPr lang="nb-NO" sz="2400" dirty="0"/>
              <a:t>.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72FBCC94-D35A-4C80-BD81-B370AD17DDDF}"/>
              </a:ext>
            </a:extLst>
          </p:cNvPr>
          <p:cNvSpPr txBox="1">
            <a:spLocks/>
          </p:cNvSpPr>
          <p:nvPr/>
        </p:nvSpPr>
        <p:spPr>
          <a:xfrm>
            <a:off x="8758108" y="2042975"/>
            <a:ext cx="2877424" cy="1958319"/>
          </a:xfrm>
          <a:prstGeom prst="rect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2060"/>
                </a:solidFill>
                <a:latin typeface="AmplitudeWide Light" panose="02000603040000020004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nb-NO" sz="2400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nb-NO" sz="1800" dirty="0">
                <a:latin typeface="Amplitude Bold" panose="02000806050000020004" pitchFamily="50" charset="0"/>
              </a:rPr>
              <a:t>Nødvendig utstyr:</a:t>
            </a:r>
          </a:p>
          <a:p>
            <a:pPr algn="ctr"/>
            <a:r>
              <a:rPr lang="nb-NO" sz="1800" dirty="0"/>
              <a:t>USB minnebrikke</a:t>
            </a:r>
          </a:p>
          <a:p>
            <a:pPr algn="ctr"/>
            <a:r>
              <a:rPr lang="nb-NO" sz="1800" dirty="0"/>
              <a:t>USB-C </a:t>
            </a:r>
            <a:r>
              <a:rPr lang="nb-NO" sz="1800" dirty="0" err="1"/>
              <a:t>Expander</a:t>
            </a:r>
            <a:endParaRPr lang="nb-NO" sz="1800" dirty="0"/>
          </a:p>
          <a:p>
            <a:pPr algn="ctr"/>
            <a:endParaRPr lang="nb-NO" sz="2400" dirty="0"/>
          </a:p>
        </p:txBody>
      </p:sp>
    </p:spTree>
    <p:extLst>
      <p:ext uri="{BB962C8B-B14F-4D97-AF65-F5344CB8AC3E}">
        <p14:creationId xmlns:p14="http://schemas.microsoft.com/office/powerpoint/2010/main" val="591853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6F6C41C-C3D9-4304-B023-68005B688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Resultattavle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A37898E0-CB50-4AEF-B578-50BDA4C51D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nb-NO" dirty="0"/>
              <a:t>Åpne </a:t>
            </a:r>
            <a:r>
              <a:rPr lang="nb-NO" dirty="0" err="1"/>
              <a:t>SlingStudio</a:t>
            </a:r>
            <a:r>
              <a:rPr lang="nb-NO" dirty="0"/>
              <a:t>. Fra Graphics-fanen kan du trykke på </a:t>
            </a:r>
            <a:r>
              <a:rPr lang="nb-NO" b="1" dirty="0"/>
              <a:t>+</a:t>
            </a:r>
            <a:r>
              <a:rPr lang="nb-NO" dirty="0"/>
              <a:t> og velge </a:t>
            </a:r>
            <a:r>
              <a:rPr lang="nb-NO" dirty="0" err="1"/>
              <a:t>Create</a:t>
            </a:r>
            <a:r>
              <a:rPr lang="nb-NO" dirty="0"/>
              <a:t> New &gt; </a:t>
            </a:r>
            <a:r>
              <a:rPr lang="nb-NO" dirty="0" err="1"/>
              <a:t>Custom</a:t>
            </a:r>
            <a:r>
              <a:rPr lang="nb-NO" dirty="0"/>
              <a:t> Score Card. 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nb-NO" dirty="0"/>
              <a:t>Fra denne skjermen får du tilgang til filene som du har lastet over på minnebrikken. Velg filen </a:t>
            </a:r>
            <a:r>
              <a:rPr lang="nb-NO" dirty="0" err="1"/>
              <a:t>Firi</a:t>
            </a:r>
            <a:r>
              <a:rPr lang="nb-NO" dirty="0"/>
              <a:t>-ligaen Score Card. Nå får du muligheten til å sette opp </a:t>
            </a:r>
            <a:r>
              <a:rPr lang="nb-NO" dirty="0" err="1"/>
              <a:t>Firi</a:t>
            </a:r>
            <a:r>
              <a:rPr lang="nb-NO" dirty="0"/>
              <a:t>-ligaen Score Card ved å legge til følgende elementer:</a:t>
            </a:r>
          </a:p>
          <a:p>
            <a:pPr marL="514350" indent="-514350">
              <a:buFont typeface="+mj-lt"/>
              <a:buAutoNum type="arabicPeriod" startAt="3"/>
            </a:pPr>
            <a:endParaRPr lang="nb-NO" dirty="0"/>
          </a:p>
          <a:p>
            <a:pPr marL="0" indent="0">
              <a:buNone/>
            </a:pPr>
            <a:r>
              <a:rPr lang="nb-NO" dirty="0"/>
              <a:t>		(se neste side for illustrasjon)</a:t>
            </a:r>
          </a:p>
        </p:txBody>
      </p:sp>
    </p:spTree>
    <p:extLst>
      <p:ext uri="{BB962C8B-B14F-4D97-AF65-F5344CB8AC3E}">
        <p14:creationId xmlns:p14="http://schemas.microsoft.com/office/powerpoint/2010/main" val="1407709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Rett pilkobling 5">
            <a:extLst>
              <a:ext uri="{FF2B5EF4-FFF2-40B4-BE49-F238E27FC236}">
                <a16:creationId xmlns:a16="http://schemas.microsoft.com/office/drawing/2014/main" id="{5D6B5095-F644-4FE3-8993-41DFB7DFF566}"/>
              </a:ext>
            </a:extLst>
          </p:cNvPr>
          <p:cNvCxnSpPr>
            <a:cxnSpLocks/>
          </p:cNvCxnSpPr>
          <p:nvPr/>
        </p:nvCxnSpPr>
        <p:spPr>
          <a:xfrm>
            <a:off x="4330120" y="891561"/>
            <a:ext cx="0" cy="19378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Rett pilkobling 7">
            <a:extLst>
              <a:ext uri="{FF2B5EF4-FFF2-40B4-BE49-F238E27FC236}">
                <a16:creationId xmlns:a16="http://schemas.microsoft.com/office/drawing/2014/main" id="{0B991C4C-C72B-4623-9177-EA618EBE749A}"/>
              </a:ext>
            </a:extLst>
          </p:cNvPr>
          <p:cNvCxnSpPr>
            <a:cxnSpLocks/>
          </p:cNvCxnSpPr>
          <p:nvPr/>
        </p:nvCxnSpPr>
        <p:spPr>
          <a:xfrm>
            <a:off x="6082716" y="1676198"/>
            <a:ext cx="0" cy="1140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85FC6DFD-9F5E-4D84-992E-AEB620B7D48E}"/>
              </a:ext>
            </a:extLst>
          </p:cNvPr>
          <p:cNvSpPr txBox="1"/>
          <p:nvPr/>
        </p:nvSpPr>
        <p:spPr>
          <a:xfrm>
            <a:off x="4331520" y="891561"/>
            <a:ext cx="19042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b="1" dirty="0">
                <a:latin typeface="Amplitude Bold" panose="02000806050000020004" pitchFamily="50" charset="0"/>
              </a:rPr>
              <a:t>HOME TEAM NAME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Skriv inn forkortelse for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hjemmelag på tre bokstaver.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r>
              <a:rPr lang="nb-NO" sz="1050" dirty="0">
                <a:latin typeface="AmplitudeWide Light" panose="02000603040000020004" pitchFamily="50" charset="0"/>
              </a:rPr>
              <a:t>Font: Open Sans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Farge: Svart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STORE BOKSTAVER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9F974BF1-1FD4-4D31-9CDE-366F243B2AA4}"/>
              </a:ext>
            </a:extLst>
          </p:cNvPr>
          <p:cNvSpPr txBox="1"/>
          <p:nvPr/>
        </p:nvSpPr>
        <p:spPr>
          <a:xfrm>
            <a:off x="6084116" y="1676198"/>
            <a:ext cx="131567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b="1" dirty="0">
                <a:latin typeface="Amplitude Bold" panose="02000806050000020004" pitchFamily="50" charset="0"/>
              </a:rPr>
              <a:t>HOME TEAM SCORE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Font: Open Sans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Farge: Svart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cxnSp>
        <p:nvCxnSpPr>
          <p:cNvPr id="16" name="Rett pilkobling 15">
            <a:extLst>
              <a:ext uri="{FF2B5EF4-FFF2-40B4-BE49-F238E27FC236}">
                <a16:creationId xmlns:a16="http://schemas.microsoft.com/office/drawing/2014/main" id="{1634AEB3-DA70-4A2B-9729-DDDEC2DCB635}"/>
              </a:ext>
            </a:extLst>
          </p:cNvPr>
          <p:cNvCxnSpPr>
            <a:cxnSpLocks/>
          </p:cNvCxnSpPr>
          <p:nvPr/>
        </p:nvCxnSpPr>
        <p:spPr>
          <a:xfrm>
            <a:off x="7601826" y="822118"/>
            <a:ext cx="0" cy="19378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E40B47D9-6E95-4AD9-9E6C-754153D7A183}"/>
              </a:ext>
            </a:extLst>
          </p:cNvPr>
          <p:cNvSpPr txBox="1"/>
          <p:nvPr/>
        </p:nvSpPr>
        <p:spPr>
          <a:xfrm>
            <a:off x="7603226" y="822118"/>
            <a:ext cx="19042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b="1" dirty="0">
                <a:latin typeface="Amplitude Bold" panose="02000806050000020004" pitchFamily="50" charset="0"/>
              </a:rPr>
              <a:t>AWAY TEAM NAME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Skriv inn forkortelse for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bortelag på tre bokstaver.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r>
              <a:rPr lang="nb-NO" sz="1050" dirty="0">
                <a:latin typeface="AmplitudeWide Light" panose="02000603040000020004" pitchFamily="50" charset="0"/>
              </a:rPr>
              <a:t>Font: Open Sans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Farge: Svart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STORE BOKSTAVER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cxnSp>
        <p:nvCxnSpPr>
          <p:cNvPr id="18" name="Rett pilkobling 17">
            <a:extLst>
              <a:ext uri="{FF2B5EF4-FFF2-40B4-BE49-F238E27FC236}">
                <a16:creationId xmlns:a16="http://schemas.microsoft.com/office/drawing/2014/main" id="{6EEC0454-FF61-4D6F-8704-EB19F97805BA}"/>
              </a:ext>
            </a:extLst>
          </p:cNvPr>
          <p:cNvCxnSpPr>
            <a:cxnSpLocks/>
          </p:cNvCxnSpPr>
          <p:nvPr/>
        </p:nvCxnSpPr>
        <p:spPr>
          <a:xfrm>
            <a:off x="9171262" y="1676198"/>
            <a:ext cx="0" cy="1140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C8C9A0F7-67EE-4EE9-92C4-7F1CA03FB9F7}"/>
              </a:ext>
            </a:extLst>
          </p:cNvPr>
          <p:cNvSpPr txBox="1"/>
          <p:nvPr/>
        </p:nvSpPr>
        <p:spPr>
          <a:xfrm>
            <a:off x="9164273" y="1676198"/>
            <a:ext cx="131567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b="1" dirty="0">
                <a:latin typeface="Amplitude Bold" panose="02000806050000020004" pitchFamily="50" charset="0"/>
              </a:rPr>
              <a:t>AWAY TEAM SCORE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Font: Open Sans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Farge: Svart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cxnSp>
        <p:nvCxnSpPr>
          <p:cNvPr id="20" name="Rett pilkobling 19">
            <a:extLst>
              <a:ext uri="{FF2B5EF4-FFF2-40B4-BE49-F238E27FC236}">
                <a16:creationId xmlns:a16="http://schemas.microsoft.com/office/drawing/2014/main" id="{D282E007-6844-42FF-9F96-4AD26DEE8A2D}"/>
              </a:ext>
            </a:extLst>
          </p:cNvPr>
          <p:cNvCxnSpPr>
            <a:cxnSpLocks/>
          </p:cNvCxnSpPr>
          <p:nvPr/>
        </p:nvCxnSpPr>
        <p:spPr>
          <a:xfrm flipV="1">
            <a:off x="9046825" y="4169328"/>
            <a:ext cx="0" cy="10532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kstSylinder 20">
            <a:extLst>
              <a:ext uri="{FF2B5EF4-FFF2-40B4-BE49-F238E27FC236}">
                <a16:creationId xmlns:a16="http://schemas.microsoft.com/office/drawing/2014/main" id="{E95540C8-4B14-4C35-B5B1-6EA2C7EAF727}"/>
              </a:ext>
            </a:extLst>
          </p:cNvPr>
          <p:cNvSpPr txBox="1"/>
          <p:nvPr/>
        </p:nvSpPr>
        <p:spPr>
          <a:xfrm>
            <a:off x="9046825" y="4695955"/>
            <a:ext cx="1315674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b="1" dirty="0">
                <a:latin typeface="Amplitude Bold" panose="02000806050000020004" pitchFamily="50" charset="0"/>
              </a:rPr>
              <a:t>PERIOD / INNING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Font: Open Sans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Farge: Hvit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BD66D90E-88D0-4C4F-9C38-BE2D9AE30B59}"/>
              </a:ext>
            </a:extLst>
          </p:cNvPr>
          <p:cNvSpPr/>
          <p:nvPr/>
        </p:nvSpPr>
        <p:spPr>
          <a:xfrm>
            <a:off x="711309" y="2790855"/>
            <a:ext cx="2385261" cy="1357849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A5E1B86A-33F8-4C12-8615-BB7AD9B5E18F}"/>
              </a:ext>
            </a:extLst>
          </p:cNvPr>
          <p:cNvSpPr/>
          <p:nvPr/>
        </p:nvSpPr>
        <p:spPr>
          <a:xfrm>
            <a:off x="880488" y="3820661"/>
            <a:ext cx="638252" cy="17578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26" name="Rett pilkobling 25">
            <a:extLst>
              <a:ext uri="{FF2B5EF4-FFF2-40B4-BE49-F238E27FC236}">
                <a16:creationId xmlns:a16="http://schemas.microsoft.com/office/drawing/2014/main" id="{751FC9AA-19E8-45E4-B867-38E74B5CF496}"/>
              </a:ext>
            </a:extLst>
          </p:cNvPr>
          <p:cNvCxnSpPr>
            <a:cxnSpLocks/>
          </p:cNvCxnSpPr>
          <p:nvPr/>
        </p:nvCxnSpPr>
        <p:spPr>
          <a:xfrm flipV="1">
            <a:off x="1007882" y="4208444"/>
            <a:ext cx="0" cy="10532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F8658D51-507F-483A-BB53-5C0F514725F7}"/>
              </a:ext>
            </a:extLst>
          </p:cNvPr>
          <p:cNvSpPr txBox="1"/>
          <p:nvPr/>
        </p:nvSpPr>
        <p:spPr>
          <a:xfrm>
            <a:off x="1028347" y="4544175"/>
            <a:ext cx="238525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dirty="0">
                <a:latin typeface="Amplitude Bold" panose="02000806050000020004" pitchFamily="50" charset="0"/>
              </a:rPr>
              <a:t>PLASSERING SCORE BOARD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Resultattavlen settes inn nederst i venstre hjørne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Størrelse: 25% av skjermens bredde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C2FBEE3D-56C6-4490-B72B-1516E5717625}"/>
              </a:ext>
            </a:extLst>
          </p:cNvPr>
          <p:cNvSpPr/>
          <p:nvPr/>
        </p:nvSpPr>
        <p:spPr>
          <a:xfrm>
            <a:off x="880821" y="2949445"/>
            <a:ext cx="243304" cy="8789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23" name="Rett pilkobling 22">
            <a:extLst>
              <a:ext uri="{FF2B5EF4-FFF2-40B4-BE49-F238E27FC236}">
                <a16:creationId xmlns:a16="http://schemas.microsoft.com/office/drawing/2014/main" id="{04391345-5587-4DD7-A7EB-666524D25482}"/>
              </a:ext>
            </a:extLst>
          </p:cNvPr>
          <p:cNvCxnSpPr>
            <a:cxnSpLocks/>
          </p:cNvCxnSpPr>
          <p:nvPr/>
        </p:nvCxnSpPr>
        <p:spPr>
          <a:xfrm>
            <a:off x="1001589" y="1544523"/>
            <a:ext cx="0" cy="1140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A1B60F20-16C0-4114-8DF8-963564A763DE}"/>
              </a:ext>
            </a:extLst>
          </p:cNvPr>
          <p:cNvSpPr txBox="1"/>
          <p:nvPr/>
        </p:nvSpPr>
        <p:spPr>
          <a:xfrm>
            <a:off x="1028346" y="1495138"/>
            <a:ext cx="23293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50" dirty="0">
                <a:latin typeface="Amplitude Bold" panose="02000806050000020004" pitchFamily="50" charset="0"/>
              </a:rPr>
              <a:t>PLASSERING TOPPLOGO</a:t>
            </a:r>
          </a:p>
          <a:p>
            <a:r>
              <a:rPr lang="nb-NO" sz="1050" dirty="0" err="1">
                <a:latin typeface="AmplitudeWide Light" panose="02000603040000020004" pitchFamily="50" charset="0"/>
              </a:rPr>
              <a:t>Firi</a:t>
            </a:r>
            <a:r>
              <a:rPr lang="nb-NO" sz="1050">
                <a:latin typeface="AmplitudeWide Light" panose="02000603040000020004" pitchFamily="50" charset="0"/>
              </a:rPr>
              <a:t>-ligaen </a:t>
            </a:r>
            <a:r>
              <a:rPr lang="nb-NO" sz="1050" dirty="0">
                <a:latin typeface="AmplitudeWide Light" panose="02000603040000020004" pitchFamily="50" charset="0"/>
              </a:rPr>
              <a:t>Topplogo settes inn øverst i venstre hjørne</a:t>
            </a:r>
          </a:p>
          <a:p>
            <a:r>
              <a:rPr lang="nb-NO" sz="1050" dirty="0">
                <a:latin typeface="AmplitudeWide Light" panose="02000603040000020004" pitchFamily="50" charset="0"/>
              </a:rPr>
              <a:t>Størrelse: 10% av skjermens bredde</a:t>
            </a:r>
          </a:p>
          <a:p>
            <a:endParaRPr lang="nb-NO" sz="1050" dirty="0">
              <a:latin typeface="AmplitudeWide Light" panose="02000603040000020004" pitchFamily="50" charset="0"/>
            </a:endParaRPr>
          </a:p>
          <a:p>
            <a:endParaRPr lang="nb-NO" sz="1050" dirty="0">
              <a:latin typeface="AmplitudeWide Light" panose="02000603040000020004" pitchFamily="50" charset="0"/>
            </a:endParaRPr>
          </a:p>
        </p:txBody>
      </p:sp>
      <p:pic>
        <p:nvPicPr>
          <p:cNvPr id="29" name="Bilde 28" descr="Et bilde som inneholder tekst&#10;&#10;Automatisk generert beskrivelse">
            <a:extLst>
              <a:ext uri="{FF2B5EF4-FFF2-40B4-BE49-F238E27FC236}">
                <a16:creationId xmlns:a16="http://schemas.microsoft.com/office/drawing/2014/main" id="{D6D27E5E-EC59-4850-86B3-59B4CCE83D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569" y="2906957"/>
            <a:ext cx="5646767" cy="1217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819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786B602-FAAC-4041-9800-792A7BDDA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Forkortelser</a:t>
            </a:r>
          </a:p>
        </p:txBody>
      </p:sp>
      <p:graphicFrame>
        <p:nvGraphicFramePr>
          <p:cNvPr id="4" name="Tabell 3">
            <a:extLst>
              <a:ext uri="{FF2B5EF4-FFF2-40B4-BE49-F238E27FC236}">
                <a16:creationId xmlns:a16="http://schemas.microsoft.com/office/drawing/2014/main" id="{97F4A041-70A4-4827-BC78-CB4A6CEE77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746551"/>
              </p:ext>
            </p:extLst>
          </p:nvPr>
        </p:nvGraphicFramePr>
        <p:xfrm>
          <a:off x="932050" y="1895508"/>
          <a:ext cx="2977220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3219">
                  <a:extLst>
                    <a:ext uri="{9D8B030D-6E8A-4147-A177-3AD203B41FA5}">
                      <a16:colId xmlns:a16="http://schemas.microsoft.com/office/drawing/2014/main" val="592067113"/>
                    </a:ext>
                  </a:extLst>
                </a:gridCol>
                <a:gridCol w="1384001">
                  <a:extLst>
                    <a:ext uri="{9D8B030D-6E8A-4147-A177-3AD203B41FA5}">
                      <a16:colId xmlns:a16="http://schemas.microsoft.com/office/drawing/2014/main" val="4226054078"/>
                    </a:ext>
                  </a:extLst>
                </a:gridCol>
              </a:tblGrid>
              <a:tr h="129146">
                <a:tc>
                  <a:txBody>
                    <a:bodyPr/>
                    <a:lstStyle/>
                    <a:p>
                      <a:r>
                        <a:rPr lang="nb-NO" sz="1200" dirty="0" err="1">
                          <a:solidFill>
                            <a:schemeClr val="bg1"/>
                          </a:solidFill>
                          <a:latin typeface="Amplitude Bold" panose="02000806050000020004" pitchFamily="50" charset="0"/>
                        </a:rPr>
                        <a:t>Firi</a:t>
                      </a:r>
                      <a:r>
                        <a:rPr lang="nb-NO" sz="1200" dirty="0">
                          <a:solidFill>
                            <a:schemeClr val="bg1"/>
                          </a:solidFill>
                          <a:latin typeface="Amplitude Bold" panose="02000806050000020004" pitchFamily="50" charset="0"/>
                        </a:rPr>
                        <a:t>-ligaen menn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solidFill>
                            <a:schemeClr val="bg1"/>
                          </a:solidFill>
                          <a:latin typeface="Amplitude Bold" panose="02000806050000020004" pitchFamily="50" charset="0"/>
                        </a:rPr>
                        <a:t>Forkortelse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965367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Ammerud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AMM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8800927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Asker </a:t>
                      </a:r>
                      <a:r>
                        <a:rPr lang="nb-NO" sz="1200" dirty="0" err="1">
                          <a:latin typeface="AmplitudeWide Light" panose="02000603040000020004" pitchFamily="50" charset="0"/>
                        </a:rPr>
                        <a:t>Aliens</a:t>
                      </a:r>
                      <a:endParaRPr lang="nb-NO" sz="1200" dirty="0">
                        <a:latin typeface="AmplitudeWide Light" panose="02000603040000020004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ASK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735120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Bærum Basket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BÆR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026063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Centrum Tigers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CEN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3814981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Tromsø Storm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TRO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2179777"/>
                  </a:ext>
                </a:extLst>
              </a:tr>
              <a:tr h="13211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Kongsberg Miners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KON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5337195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Nidaros Jets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NID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493355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Frøya Basket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FRØ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3636306"/>
                  </a:ext>
                </a:extLst>
              </a:tr>
              <a:tr h="129146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Gimle Basket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GIM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024344"/>
                  </a:ext>
                </a:extLst>
              </a:tr>
              <a:tr h="13211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Fyllingen Basket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FYL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2103472"/>
                  </a:ext>
                </a:extLst>
              </a:tr>
            </a:tbl>
          </a:graphicData>
        </a:graphic>
      </p:graphicFrame>
      <p:graphicFrame>
        <p:nvGraphicFramePr>
          <p:cNvPr id="6" name="Tabell 5">
            <a:extLst>
              <a:ext uri="{FF2B5EF4-FFF2-40B4-BE49-F238E27FC236}">
                <a16:creationId xmlns:a16="http://schemas.microsoft.com/office/drawing/2014/main" id="{C87515A7-615A-4AE2-A80D-4A7B8F5738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526974"/>
              </p:ext>
            </p:extLst>
          </p:nvPr>
        </p:nvGraphicFramePr>
        <p:xfrm>
          <a:off x="4465042" y="1895508"/>
          <a:ext cx="381769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67730">
                  <a:extLst>
                    <a:ext uri="{9D8B030D-6E8A-4147-A177-3AD203B41FA5}">
                      <a16:colId xmlns:a16="http://schemas.microsoft.com/office/drawing/2014/main" val="3145677283"/>
                    </a:ext>
                  </a:extLst>
                </a:gridCol>
                <a:gridCol w="1249960">
                  <a:extLst>
                    <a:ext uri="{9D8B030D-6E8A-4147-A177-3AD203B41FA5}">
                      <a16:colId xmlns:a16="http://schemas.microsoft.com/office/drawing/2014/main" val="32186101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nb-NO" sz="1200" dirty="0" err="1">
                          <a:solidFill>
                            <a:schemeClr val="bg1"/>
                          </a:solidFill>
                          <a:latin typeface="Amplitude Bold" panose="02000806050000020004" pitchFamily="50" charset="0"/>
                        </a:rPr>
                        <a:t>Firi</a:t>
                      </a:r>
                      <a:r>
                        <a:rPr lang="nb-NO" sz="1200" dirty="0">
                          <a:solidFill>
                            <a:schemeClr val="bg1"/>
                          </a:solidFill>
                          <a:latin typeface="Amplitude Bold" panose="02000806050000020004" pitchFamily="50" charset="0"/>
                        </a:rPr>
                        <a:t>-ligaen kvinner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solidFill>
                            <a:schemeClr val="bg1"/>
                          </a:solidFill>
                          <a:latin typeface="Amplitude Bold" panose="02000806050000020004" pitchFamily="50" charset="0"/>
                        </a:rPr>
                        <a:t>Forkortelse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346815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Asker </a:t>
                      </a:r>
                      <a:r>
                        <a:rPr lang="nb-NO" sz="1200" dirty="0" err="1">
                          <a:latin typeface="AmplitudeWide Light" panose="02000603040000020004" pitchFamily="50" charset="0"/>
                        </a:rPr>
                        <a:t>Aliens</a:t>
                      </a:r>
                      <a:endParaRPr lang="nb-NO" sz="1200" dirty="0">
                        <a:latin typeface="AmplitudeWide Light" panose="02000603040000020004" pitchFamily="50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ASK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08259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Bærum Basket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BÆR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001861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Høybråten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HØY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4964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Tromsø Storm Ungdom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TRO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703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Bergen Elite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BRG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024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Ulriken Eagles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ULR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8725486"/>
                  </a:ext>
                </a:extLst>
              </a:tr>
              <a:tr h="188317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Gimle Basket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AmplitudeWide Light" panose="02000603040000020004" pitchFamily="50" charset="0"/>
                        </a:rPr>
                        <a:t>GIM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1389219"/>
                  </a:ext>
                </a:extLst>
              </a:tr>
            </a:tbl>
          </a:graphicData>
        </a:graphic>
      </p:graphicFrame>
      <p:graphicFrame>
        <p:nvGraphicFramePr>
          <p:cNvPr id="3" name="Tabell 2">
            <a:extLst>
              <a:ext uri="{FF2B5EF4-FFF2-40B4-BE49-F238E27FC236}">
                <a16:creationId xmlns:a16="http://schemas.microsoft.com/office/drawing/2014/main" id="{5833189B-AFB5-47E6-A574-6C097C764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852921"/>
              </p:ext>
            </p:extLst>
          </p:nvPr>
        </p:nvGraphicFramePr>
        <p:xfrm>
          <a:off x="4465042" y="4090068"/>
          <a:ext cx="3817690" cy="274320"/>
        </p:xfrm>
        <a:graphic>
          <a:graphicData uri="http://schemas.openxmlformats.org/drawingml/2006/table">
            <a:tbl>
              <a:tblPr/>
              <a:tblGrid>
                <a:gridCol w="3817690">
                  <a:extLst>
                    <a:ext uri="{9D8B030D-6E8A-4147-A177-3AD203B41FA5}">
                      <a16:colId xmlns:a16="http://schemas.microsoft.com/office/drawing/2014/main" val="489087463"/>
                    </a:ext>
                  </a:extLst>
                </a:gridCol>
              </a:tblGrid>
              <a:tr h="20972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nb-NO" sz="1200" kern="1200" dirty="0">
                          <a:solidFill>
                            <a:schemeClr val="tx1"/>
                          </a:solidFill>
                          <a:latin typeface="AmplitudeWide Light" panose="02000603040000020004" pitchFamily="50" charset="0"/>
                          <a:ea typeface="+mn-ea"/>
                          <a:cs typeface="+mn-cs"/>
                        </a:rPr>
                        <a:t>Midtbyen Basket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0326698"/>
                  </a:ext>
                </a:extLst>
              </a:tr>
            </a:tbl>
          </a:graphicData>
        </a:graphic>
      </p:graphicFrame>
      <p:graphicFrame>
        <p:nvGraphicFramePr>
          <p:cNvPr id="5" name="Tabell 4">
            <a:extLst>
              <a:ext uri="{FF2B5EF4-FFF2-40B4-BE49-F238E27FC236}">
                <a16:creationId xmlns:a16="http://schemas.microsoft.com/office/drawing/2014/main" id="{143EBB0F-F200-4DAE-A3D6-EEDC74FFE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89409"/>
              </p:ext>
            </p:extLst>
          </p:nvPr>
        </p:nvGraphicFramePr>
        <p:xfrm>
          <a:off x="7046752" y="4088794"/>
          <a:ext cx="1235979" cy="274320"/>
        </p:xfrm>
        <a:graphic>
          <a:graphicData uri="http://schemas.openxmlformats.org/drawingml/2006/table">
            <a:tbl>
              <a:tblPr/>
              <a:tblGrid>
                <a:gridCol w="1235979">
                  <a:extLst>
                    <a:ext uri="{9D8B030D-6E8A-4147-A177-3AD203B41FA5}">
                      <a16:colId xmlns:a16="http://schemas.microsoft.com/office/drawing/2014/main" val="166184012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nb-NO" sz="1200" kern="1200" dirty="0">
                          <a:solidFill>
                            <a:schemeClr val="tx1"/>
                          </a:solidFill>
                          <a:latin typeface="AmplitudeWide Light" panose="02000603040000020004" pitchFamily="50" charset="0"/>
                          <a:ea typeface="+mn-ea"/>
                          <a:cs typeface="+mn-cs"/>
                        </a:rPr>
                        <a:t>MID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60393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173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DC278DB3-C5EB-4CFC-B731-0E8AD1D45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205" y="1791677"/>
            <a:ext cx="3951039" cy="3530716"/>
          </a:xfrm>
          <a:prstGeom prst="rect">
            <a:avLst/>
          </a:prstGeom>
        </p:spPr>
      </p:pic>
      <p:pic>
        <p:nvPicPr>
          <p:cNvPr id="1026" name="Picture 2" descr="Bilderesultat for nadderudhallen">
            <a:extLst>
              <a:ext uri="{FF2B5EF4-FFF2-40B4-BE49-F238E27FC236}">
                <a16:creationId xmlns:a16="http://schemas.microsoft.com/office/drawing/2014/main" id="{12B375E3-B1D9-4596-A0AA-9408E7E130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205" y="1904301"/>
            <a:ext cx="3951039" cy="2273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D80CC8CB-C1E8-4777-931B-359C50B0A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Resultattavle til </a:t>
            </a:r>
            <a:r>
              <a:rPr lang="nb-NO" dirty="0" err="1"/>
              <a:t>SlingStudio</a:t>
            </a:r>
            <a:endParaRPr lang="nb-NO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EC7A637-8335-4E1E-B239-59A71E101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86431" cy="4351338"/>
          </a:xfrm>
        </p:spPr>
        <p:txBody>
          <a:bodyPr/>
          <a:lstStyle/>
          <a:p>
            <a:pPr marL="514350" indent="-514350">
              <a:buFont typeface="+mj-lt"/>
              <a:buAutoNum type="arabicPeriod" startAt="5"/>
            </a:pPr>
            <a:r>
              <a:rPr lang="nb-NO" dirty="0"/>
              <a:t>Kryss av for </a:t>
            </a:r>
            <a:r>
              <a:rPr lang="nb-NO" dirty="0">
                <a:latin typeface="Amplitude Bold" panose="02000806050000020004" pitchFamily="50" charset="0"/>
              </a:rPr>
              <a:t>Save to </a:t>
            </a:r>
            <a:r>
              <a:rPr lang="nb-NO" dirty="0" err="1">
                <a:latin typeface="Amplitude Bold" panose="02000806050000020004" pitchFamily="50" charset="0"/>
              </a:rPr>
              <a:t>SlingStudio</a:t>
            </a:r>
            <a:r>
              <a:rPr lang="nb-NO" dirty="0"/>
              <a:t>. Da vil </a:t>
            </a:r>
            <a:r>
              <a:rPr lang="nb-NO" dirty="0" err="1"/>
              <a:t>Firi</a:t>
            </a:r>
            <a:r>
              <a:rPr lang="nb-NO" dirty="0"/>
              <a:t>-ligaen Score Board lagres lokalt på </a:t>
            </a:r>
            <a:r>
              <a:rPr lang="nb-NO" dirty="0" err="1"/>
              <a:t>SlingStudio</a:t>
            </a:r>
            <a:r>
              <a:rPr lang="nb-NO" dirty="0"/>
              <a:t> og du vil enkelt ha tilgang til dette til fremtidige kamper.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nb-NO" dirty="0"/>
              <a:t>Klikk </a:t>
            </a:r>
            <a:r>
              <a:rPr lang="nb-NO" dirty="0">
                <a:latin typeface="Amplitude Bold" panose="02000806050000020004" pitchFamily="50" charset="0"/>
              </a:rPr>
              <a:t>Save</a:t>
            </a:r>
            <a:r>
              <a:rPr lang="nb-NO" dirty="0"/>
              <a:t>.</a:t>
            </a:r>
          </a:p>
          <a:p>
            <a:pPr marL="514350" indent="-514350">
              <a:buFont typeface="+mj-lt"/>
              <a:buAutoNum type="arabicPeriod" startAt="5"/>
            </a:pPr>
            <a:endParaRPr lang="nb-NO" dirty="0"/>
          </a:p>
          <a:p>
            <a:pPr marL="0" indent="0">
              <a:buNone/>
            </a:pPr>
            <a:r>
              <a:rPr lang="nb-NO" dirty="0"/>
              <a:t>Da er resultattavlen satt opp!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56AE5CB6-9DA1-4655-86A1-B0AE27ECF4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128" y="3859959"/>
            <a:ext cx="1147689" cy="282670"/>
          </a:xfrm>
          <a:prstGeom prst="rect">
            <a:avLst/>
          </a:prstGeom>
        </p:spPr>
      </p:pic>
      <p:pic>
        <p:nvPicPr>
          <p:cNvPr id="9" name="Bilde 8" descr="Et bilde som inneholder tekst&#10;&#10;Automatisk generert beskrivelse">
            <a:extLst>
              <a:ext uri="{FF2B5EF4-FFF2-40B4-BE49-F238E27FC236}">
                <a16:creationId xmlns:a16="http://schemas.microsoft.com/office/drawing/2014/main" id="{8F548BC0-70C8-4002-BC77-4769E7A110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908" y="3851315"/>
            <a:ext cx="1100127" cy="237263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ED450D19-54C3-4D25-904F-D5A6C43AF4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502" y="1918890"/>
            <a:ext cx="571159" cy="14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052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 mal ny test" id="{2A0E1294-5D08-4042-8E46-E53DD1C64CE4}" vid="{73C60C76-71AE-4C90-BC76-2154B107E8AB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BE31AAFE6757D4385D5332B948675ED" ma:contentTypeVersion="8" ma:contentTypeDescription="Opprett et nytt dokument." ma:contentTypeScope="" ma:versionID="279ed46e03e3d7c067d6a76d122fc5b9">
  <xsd:schema xmlns:xsd="http://www.w3.org/2001/XMLSchema" xmlns:xs="http://www.w3.org/2001/XMLSchema" xmlns:p="http://schemas.microsoft.com/office/2006/metadata/properties" xmlns:ns2="bcae501f-39b9-4ba6-8240-41d280134e31" targetNamespace="http://schemas.microsoft.com/office/2006/metadata/properties" ma:root="true" ma:fieldsID="a9ef9200ec6d0d11f672fdeee6c73266" ns2:_="">
    <xsd:import namespace="bcae501f-39b9-4ba6-8240-41d280134e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ae501f-39b9-4ba6-8240-41d280134e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A346B0-C64D-46F9-9589-C9D18250513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7E4A13B-ABB9-4BAA-80B5-4C78C3ED9E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13E4A74-9283-4E28-94FF-F620481486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ae501f-39b9-4ba6-8240-41d280134e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 mal ny test</Template>
  <TotalTime>281</TotalTime>
  <Words>784</Words>
  <Application>Microsoft Office PowerPoint</Application>
  <PresentationFormat>Widescreen</PresentationFormat>
  <Paragraphs>159</Paragraphs>
  <Slides>15</Slides>
  <Notes>14</Notes>
  <HiddenSlides>0</HiddenSlides>
  <MMClips>0</MMClips>
  <ScaleCrop>false</ScaleCrop>
  <HeadingPairs>
    <vt:vector size="6" baseType="variant">
      <vt:variant>
        <vt:lpstr>Brukte skrifter</vt:lpstr>
      </vt:variant>
      <vt:variant>
        <vt:i4>5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15</vt:i4>
      </vt:variant>
    </vt:vector>
  </HeadingPairs>
  <TitlesOfParts>
    <vt:vector size="21" baseType="lpstr">
      <vt:lpstr>Amplitude Bold</vt:lpstr>
      <vt:lpstr>Amplitude Book</vt:lpstr>
      <vt:lpstr>AmplitudeWide Light</vt:lpstr>
      <vt:lpstr>Arial</vt:lpstr>
      <vt:lpstr>Calibri</vt:lpstr>
      <vt:lpstr>Office-tema</vt:lpstr>
      <vt:lpstr>Grafikkpakke Firi-ligaen </vt:lpstr>
      <vt:lpstr>Innhold</vt:lpstr>
      <vt:lpstr>Introduksjon</vt:lpstr>
      <vt:lpstr>Resultattavle</vt:lpstr>
      <vt:lpstr>Resultattavle til SlingStudio</vt:lpstr>
      <vt:lpstr>Resultattavle til SlingStudio</vt:lpstr>
      <vt:lpstr>PowerPoint-presentasjon</vt:lpstr>
      <vt:lpstr>Forkortelser</vt:lpstr>
      <vt:lpstr>Resultattavle til SlingStudio</vt:lpstr>
      <vt:lpstr>Grafikk</vt:lpstr>
      <vt:lpstr>Sette opp grafikk</vt:lpstr>
      <vt:lpstr>Grafikk til SlingStudio</vt:lpstr>
      <vt:lpstr>Grafikk til SlingStudio</vt:lpstr>
      <vt:lpstr>Grafikk til SlingStudio</vt:lpstr>
      <vt:lpstr>Grafikk til SlingStudio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Grafikkpakke BLNO</dc:title>
  <dc:creator>Lundestad, Øivind</dc:creator>
  <cp:lastModifiedBy>Berg, Sjur</cp:lastModifiedBy>
  <cp:revision>18</cp:revision>
  <cp:lastPrinted>2019-08-13T13:22:37Z</cp:lastPrinted>
  <dcterms:created xsi:type="dcterms:W3CDTF">2019-08-13T11:55:45Z</dcterms:created>
  <dcterms:modified xsi:type="dcterms:W3CDTF">2021-09-09T14:29:26Z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0x010100CBE31AAFE6757D4385D5332B948675ED</vt:lpwstr>
  </property>
</Properties>
</file>