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handoutMasterIdLst>
    <p:handoutMasterId r:id="rId18"/>
  </p:handoutMasterIdLst>
  <p:sldIdLst>
    <p:sldId id="256" r:id="rId5"/>
    <p:sldId id="259" r:id="rId6"/>
    <p:sldId id="261" r:id="rId7"/>
    <p:sldId id="262" r:id="rId8"/>
    <p:sldId id="263" r:id="rId9"/>
    <p:sldId id="268" r:id="rId10"/>
    <p:sldId id="264" r:id="rId11"/>
    <p:sldId id="266" r:id="rId12"/>
    <p:sldId id="269" r:id="rId13"/>
    <p:sldId id="290" r:id="rId14"/>
    <p:sldId id="270" r:id="rId15"/>
    <p:sldId id="291" r:id="rId16"/>
    <p:sldId id="260" r:id="rId17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29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–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226" d="100"/>
          <a:sy n="226" d="100"/>
        </p:scale>
        <p:origin x="-624" y="-109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>
            <a:extLst>
              <a:ext uri="{FF2B5EF4-FFF2-40B4-BE49-F238E27FC236}">
                <a16:creationId xmlns:a16="http://schemas.microsoft.com/office/drawing/2014/main" id="{A75AEE8C-6915-49CC-93CA-67ACDD633F1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6712A2E1-2937-43EA-83E5-BA81AB048A0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80D0B3-5F2C-47A6-9BB8-94D3A8DF756F}" type="datetimeFigureOut">
              <a:rPr lang="nb-NO" smtClean="0"/>
              <a:t>01.09.2022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472B5DB6-64CE-4A59-AD4C-93AA117E3A4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E1349493-EBE0-4F52-80A9-BA3CDE3B915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77B2BC-74AA-4FC8-BB07-3A9431BEC36B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1685414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e 9">
            <a:extLst>
              <a:ext uri="{FF2B5EF4-FFF2-40B4-BE49-F238E27FC236}">
                <a16:creationId xmlns:a16="http://schemas.microsoft.com/office/drawing/2014/main" id="{382DCF9E-86B1-4795-AD24-3BD2C5E63F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6" b="6945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2A4C449-DB01-4416-B6E8-483D8B9926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5029" y="2024744"/>
            <a:ext cx="10058399" cy="2044230"/>
          </a:xfrm>
        </p:spPr>
        <p:txBody>
          <a:bodyPr anchor="b">
            <a:normAutofit/>
          </a:bodyPr>
          <a:lstStyle>
            <a:lvl1pPr algn="ctr">
              <a:defRPr sz="6000">
                <a:solidFill>
                  <a:schemeClr val="bg1"/>
                </a:solidFill>
                <a:latin typeface="Amplitude Bold" panose="02000806050000020004" pitchFamily="50" charset="0"/>
              </a:defRPr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DC38B60F-5252-4A5F-BB3F-6F1FF8BA55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64511"/>
            <a:ext cx="9144000" cy="100728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Amplitude Book" panose="02000606050000020004" pitchFamily="50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  <a:endParaRPr lang="nb-NO" dirty="0"/>
          </a:p>
        </p:txBody>
      </p:sp>
      <p:pic>
        <p:nvPicPr>
          <p:cNvPr id="8" name="Bilde 7">
            <a:extLst>
              <a:ext uri="{FF2B5EF4-FFF2-40B4-BE49-F238E27FC236}">
                <a16:creationId xmlns:a16="http://schemas.microsoft.com/office/drawing/2014/main" id="{5CD59A8C-A1B0-4F7D-A25C-20B4558E16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22"/>
          <a:stretch/>
        </p:blipFill>
        <p:spPr>
          <a:xfrm>
            <a:off x="10176661" y="195537"/>
            <a:ext cx="1853533" cy="1390667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16981296-039D-42CD-BB63-0735737D269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1864" y="6107421"/>
            <a:ext cx="1108272" cy="45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326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24C98583-6DCC-4EE8-9660-43C038D66D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4250E7-45D1-42E1-90E9-4B0B8FB09574}" type="datetimeFigureOut">
              <a:rPr lang="nb-NO" smtClean="0"/>
              <a:t>01.09.2022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D38D7052-D1B5-4445-9E4F-63D0FEDBC4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6EF56A49-F8E6-4A28-B61E-0766EEA6D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7674CE3-D5FF-4896-B595-391E34E7C27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906534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4A408D6-7E2D-4895-A551-92562899A5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9509448" cy="1325563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2BCB0942-96F1-47BA-A757-AC9363236A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pic>
        <p:nvPicPr>
          <p:cNvPr id="16" name="Bilde 15" descr="Et bilde som inneholder skilt, utendørs&#10;&#10;Automatisk generert beskrivelse">
            <a:extLst>
              <a:ext uri="{FF2B5EF4-FFF2-40B4-BE49-F238E27FC236}">
                <a16:creationId xmlns:a16="http://schemas.microsoft.com/office/drawing/2014/main" id="{010D7B47-8D24-456F-A83E-3704ACC562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753"/>
          <a:stretch/>
        </p:blipFill>
        <p:spPr>
          <a:xfrm>
            <a:off x="10592868" y="466531"/>
            <a:ext cx="760931" cy="1064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585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D5D517B-0432-4C28-8CCB-C1C7468C3E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C4A182D6-BC1A-4239-AE12-0FE0B9816D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002060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471235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2E8AB8F-E57A-4E09-A901-4E0AA7E63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FCBA91BF-6DD0-4AE8-858B-7724B71AD0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802A5327-553C-4A4D-B479-A8362FFDF3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9E0EEF97-547A-49F8-BB89-F19EECAFAF5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55145-22EE-4A99-88A6-83074E50686C}" type="datetimeFigureOut">
              <a:rPr lang="nb-NO" smtClean="0"/>
              <a:t>01.09.2022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3A2D82A3-F884-4272-897A-DAABC95B5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D0DAA0B5-DD8F-4D90-9AA1-F8E1DF8CA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E0BDD7-6D86-4ABC-8FC9-F03F9FD7302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128704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6C188FA-3A21-4862-951C-9032E3912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9405224" cy="1325563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484E3F4B-0898-4F13-A192-BDCC106DDB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0536C8D2-BE58-4EC5-B2C6-B2A2C55603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39723970-F694-4144-A377-BFEA37B6AB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Plassholder for innhold 5">
            <a:extLst>
              <a:ext uri="{FF2B5EF4-FFF2-40B4-BE49-F238E27FC236}">
                <a16:creationId xmlns:a16="http://schemas.microsoft.com/office/drawing/2014/main" id="{571476B8-A118-4730-BAC0-2BBE38D4C5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13BD75C8-388E-4D7F-A9EF-CF1A1CFC190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55145-22EE-4A99-88A6-83074E50686C}" type="datetimeFigureOut">
              <a:rPr lang="nb-NO" smtClean="0"/>
              <a:t>01.09.2022</a:t>
            </a:fld>
            <a:endParaRPr lang="nb-NO"/>
          </a:p>
        </p:txBody>
      </p:sp>
      <p:sp>
        <p:nvSpPr>
          <p:cNvPr id="8" name="Plassholder for bunntekst 7">
            <a:extLst>
              <a:ext uri="{FF2B5EF4-FFF2-40B4-BE49-F238E27FC236}">
                <a16:creationId xmlns:a16="http://schemas.microsoft.com/office/drawing/2014/main" id="{96634DA2-04A1-43BC-8D0D-01F18A5FC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b-NO"/>
          </a:p>
        </p:txBody>
      </p:sp>
      <p:sp>
        <p:nvSpPr>
          <p:cNvPr id="9" name="Plassholder for lysbildenummer 8">
            <a:extLst>
              <a:ext uri="{FF2B5EF4-FFF2-40B4-BE49-F238E27FC236}">
                <a16:creationId xmlns:a16="http://schemas.microsoft.com/office/drawing/2014/main" id="{461A6F8F-06AF-4C67-AC27-97900ED9D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E0BDD7-6D86-4ABC-8FC9-F03F9FD7302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76636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C1641B0-E96D-49E0-91E2-D2E81B6F82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3194586E-F759-42B7-9818-30ECB122C55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55145-22EE-4A99-88A6-83074E50686C}" type="datetimeFigureOut">
              <a:rPr lang="nb-NO" smtClean="0"/>
              <a:t>01.09.2022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F83F1EE8-00CD-4FCC-BA94-F9431AA7C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50F1CE9A-B024-4E79-8CE9-CB750BCFD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E0BDD7-6D86-4ABC-8FC9-F03F9FD7302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96420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B5565DCB-AFBA-40FE-B3B7-49785EADAA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55145-22EE-4A99-88A6-83074E50686C}" type="datetimeFigureOut">
              <a:rPr lang="nb-NO" smtClean="0"/>
              <a:t>01.09.2022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7341D397-99D4-4866-BF94-BF7D19C75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46282560-DCFB-471E-80C1-74D17F3E9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E0BDD7-6D86-4ABC-8FC9-F03F9FD7302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93384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CA06270-511C-4068-B5FF-E764E9341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164E8FAC-0A46-4922-8D9E-716FF35197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2049462"/>
            <a:ext cx="6172200" cy="38115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b-NO" dirty="0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90F5BF57-9DCA-49B9-A251-D37B3D1A1A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B76E5630-B552-4A05-96E6-E3D04F4EBF1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55145-22EE-4A99-88A6-83074E50686C}" type="datetimeFigureOut">
              <a:rPr lang="nb-NO" smtClean="0"/>
              <a:t>01.09.2022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E040B6DE-332B-4485-AEB2-B186D89B9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1A826E6F-DA37-464D-A491-DBAE0BF675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E0BDD7-6D86-4ABC-8FC9-F03F9FD7302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58894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730D4CC-BA90-4A9C-86E8-D23199B53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4004A84D-C1F9-44D8-82FA-74A419F62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2049462"/>
            <a:ext cx="6169024" cy="38115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b-NO"/>
              <a:t>Klikk på ikonet for å legge til et bilde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116B1CE3-F7F5-4301-85A8-8EA42B2D3D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4EC9D366-50B2-49BD-BFC7-CA56D742D4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55145-22EE-4A99-88A6-83074E50686C}" type="datetimeFigureOut">
              <a:rPr lang="nb-NO" smtClean="0"/>
              <a:t>01.09.2022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70EA6A08-3F89-4E3C-93F7-8E88C6D0D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67337E67-EC5B-4D33-93EC-7D708881E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E0BDD7-6D86-4ABC-8FC9-F03F9FD7302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00454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06F86BB-7DBD-48CF-B8E8-0ED5238B1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5187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39136BA-DDE5-41D7-B5AE-7BDB156DBD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66AD10E3-785E-4BC7-B4EB-F78B1CFEB038}"/>
              </a:ext>
            </a:extLst>
          </p:cNvPr>
          <p:cNvSpPr/>
          <p:nvPr userDrawn="1"/>
        </p:nvSpPr>
        <p:spPr>
          <a:xfrm>
            <a:off x="838200" y="6311900"/>
            <a:ext cx="4174375" cy="45719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kilt, utendørs&#10;&#10;Automatisk generert beskrivelse">
            <a:extLst>
              <a:ext uri="{FF2B5EF4-FFF2-40B4-BE49-F238E27FC236}">
                <a16:creationId xmlns:a16="http://schemas.microsoft.com/office/drawing/2014/main" id="{FCA387BE-FD18-4768-8BA5-FAD94D10C4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753"/>
          <a:stretch/>
        </p:blipFill>
        <p:spPr>
          <a:xfrm>
            <a:off x="10592868" y="466531"/>
            <a:ext cx="760931" cy="1064086"/>
          </a:xfrm>
          <a:prstGeom prst="rect">
            <a:avLst/>
          </a:prstGeom>
        </p:spPr>
      </p:pic>
      <p:sp>
        <p:nvSpPr>
          <p:cNvPr id="6" name="Rektangel 5">
            <a:extLst>
              <a:ext uri="{FF2B5EF4-FFF2-40B4-BE49-F238E27FC236}">
                <a16:creationId xmlns:a16="http://schemas.microsoft.com/office/drawing/2014/main" id="{DBD33368-18D6-4C6A-8294-B8C7A1FF86D3}"/>
              </a:ext>
            </a:extLst>
          </p:cNvPr>
          <p:cNvSpPr/>
          <p:nvPr userDrawn="1"/>
        </p:nvSpPr>
        <p:spPr>
          <a:xfrm>
            <a:off x="7179427" y="6311900"/>
            <a:ext cx="4174375" cy="45719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8D56574B-1789-4763-95E1-D1845E26B95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1864" y="6107421"/>
            <a:ext cx="1108273" cy="45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383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02060"/>
          </a:solidFill>
          <a:latin typeface="Amplitude Bold" panose="02000806050000020004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002060"/>
          </a:solidFill>
          <a:latin typeface="AmplitudeWide Light" panose="02000603040000020004" pitchFamily="50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002060"/>
          </a:solidFill>
          <a:latin typeface="AmplitudeWide Light" panose="02000603040000020004" pitchFamily="50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002060"/>
          </a:solidFill>
          <a:latin typeface="AmplitudeWide Light" panose="02000603040000020004" pitchFamily="50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2060"/>
          </a:solidFill>
          <a:latin typeface="AmplitudeWide Light" panose="02000603040000020004" pitchFamily="50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2060"/>
          </a:solidFill>
          <a:latin typeface="AmplitudeWide Light" panose="02000603040000020004" pitchFamily="50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23.png"/><Relationship Id="rId18" Type="http://schemas.openxmlformats.org/officeDocument/2006/relationships/image" Target="../media/image28.svg"/><Relationship Id="rId3" Type="http://schemas.openxmlformats.org/officeDocument/2006/relationships/image" Target="../media/image13.svg"/><Relationship Id="rId21" Type="http://schemas.openxmlformats.org/officeDocument/2006/relationships/image" Target="../media/image31.png"/><Relationship Id="rId7" Type="http://schemas.openxmlformats.org/officeDocument/2006/relationships/image" Target="../media/image17.jpeg"/><Relationship Id="rId12" Type="http://schemas.openxmlformats.org/officeDocument/2006/relationships/image" Target="../media/image22.svg"/><Relationship Id="rId17" Type="http://schemas.openxmlformats.org/officeDocument/2006/relationships/image" Target="../media/image27.png"/><Relationship Id="rId2" Type="http://schemas.openxmlformats.org/officeDocument/2006/relationships/image" Target="../media/image12.png"/><Relationship Id="rId16" Type="http://schemas.openxmlformats.org/officeDocument/2006/relationships/image" Target="../media/image26.svg"/><Relationship Id="rId20" Type="http://schemas.openxmlformats.org/officeDocument/2006/relationships/image" Target="../media/image30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10" Type="http://schemas.openxmlformats.org/officeDocument/2006/relationships/image" Target="../media/image20.svg"/><Relationship Id="rId19" Type="http://schemas.openxmlformats.org/officeDocument/2006/relationships/image" Target="../media/image29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svg"/><Relationship Id="rId22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6C55C12-E833-4A67-89A0-6C40771B170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b-NO" dirty="0"/>
              <a:t>Grafikkelementer </a:t>
            </a:r>
            <a:br>
              <a:rPr lang="nb-NO" dirty="0"/>
            </a:br>
            <a:r>
              <a:rPr lang="nb-NO" dirty="0"/>
              <a:t>BLNO live </a:t>
            </a:r>
            <a:r>
              <a:rPr lang="nb-NO" dirty="0" err="1"/>
              <a:t>stream</a:t>
            </a:r>
            <a:endParaRPr lang="nb-NO" dirty="0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DFFB818F-BCB9-41F9-9136-920F959556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 dirty="0"/>
              <a:t>Lag grafikk til din BLNO sending</a:t>
            </a:r>
          </a:p>
        </p:txBody>
      </p:sp>
    </p:spTree>
    <p:extLst>
      <p:ext uri="{BB962C8B-B14F-4D97-AF65-F5344CB8AC3E}">
        <p14:creationId xmlns:p14="http://schemas.microsoft.com/office/powerpoint/2010/main" val="897419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CEAF786-9203-48D6-972E-F784AC5BD0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3. Lagoppstilling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084700E-D1A1-42A2-AEAE-CF44C73B6A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Gå på neste side for å sette opp</a:t>
            </a:r>
          </a:p>
        </p:txBody>
      </p:sp>
    </p:spTree>
    <p:extLst>
      <p:ext uri="{BB962C8B-B14F-4D97-AF65-F5344CB8AC3E}">
        <p14:creationId xmlns:p14="http://schemas.microsoft.com/office/powerpoint/2010/main" val="42788357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e 7">
            <a:extLst>
              <a:ext uri="{FF2B5EF4-FFF2-40B4-BE49-F238E27FC236}">
                <a16:creationId xmlns:a16="http://schemas.microsoft.com/office/drawing/2014/main" id="{5CA92A56-0059-A540-1C93-5B1231EDCF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9794" y="1607534"/>
            <a:ext cx="4450886" cy="2493009"/>
          </a:xfrm>
          <a:prstGeom prst="rect">
            <a:avLst/>
          </a:prstGeom>
        </p:spPr>
      </p:pic>
      <p:sp>
        <p:nvSpPr>
          <p:cNvPr id="6" name="Tittel 1">
            <a:extLst>
              <a:ext uri="{FF2B5EF4-FFF2-40B4-BE49-F238E27FC236}">
                <a16:creationId xmlns:a16="http://schemas.microsoft.com/office/drawing/2014/main" id="{58A2D7E4-6977-4239-87BB-08095C2484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85" y="132212"/>
            <a:ext cx="4433595" cy="618018"/>
          </a:xfrm>
        </p:spPr>
        <p:txBody>
          <a:bodyPr>
            <a:noAutofit/>
          </a:bodyPr>
          <a:lstStyle/>
          <a:p>
            <a:r>
              <a:rPr lang="nb-NO" sz="2400" dirty="0"/>
              <a:t>Eksempel - statistikkgrafikk</a:t>
            </a:r>
          </a:p>
        </p:txBody>
      </p:sp>
      <p:graphicFrame>
        <p:nvGraphicFramePr>
          <p:cNvPr id="13" name="Tabell 13">
            <a:extLst>
              <a:ext uri="{FF2B5EF4-FFF2-40B4-BE49-F238E27FC236}">
                <a16:creationId xmlns:a16="http://schemas.microsoft.com/office/drawing/2014/main" id="{2E1437D0-3EE7-B31D-589A-8E7F534C6F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2897510"/>
              </p:ext>
            </p:extLst>
          </p:nvPr>
        </p:nvGraphicFramePr>
        <p:xfrm>
          <a:off x="3297614" y="2284068"/>
          <a:ext cx="1773842" cy="15095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985">
                  <a:extLst>
                    <a:ext uri="{9D8B030D-6E8A-4147-A177-3AD203B41FA5}">
                      <a16:colId xmlns:a16="http://schemas.microsoft.com/office/drawing/2014/main" val="3007328097"/>
                    </a:ext>
                  </a:extLst>
                </a:gridCol>
                <a:gridCol w="905828">
                  <a:extLst>
                    <a:ext uri="{9D8B030D-6E8A-4147-A177-3AD203B41FA5}">
                      <a16:colId xmlns:a16="http://schemas.microsoft.com/office/drawing/2014/main" val="3269745247"/>
                    </a:ext>
                  </a:extLst>
                </a:gridCol>
                <a:gridCol w="330648">
                  <a:extLst>
                    <a:ext uri="{9D8B030D-6E8A-4147-A177-3AD203B41FA5}">
                      <a16:colId xmlns:a16="http://schemas.microsoft.com/office/drawing/2014/main" val="3108620478"/>
                    </a:ext>
                  </a:extLst>
                </a:gridCol>
                <a:gridCol w="341381">
                  <a:extLst>
                    <a:ext uri="{9D8B030D-6E8A-4147-A177-3AD203B41FA5}">
                      <a16:colId xmlns:a16="http://schemas.microsoft.com/office/drawing/2014/main" val="2994665288"/>
                    </a:ext>
                  </a:extLst>
                </a:gridCol>
              </a:tblGrid>
              <a:tr h="122085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#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Navn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Høyde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Alder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8314904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1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6627803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2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4942660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3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3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5865892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4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4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0436604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5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373294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6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6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0942178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7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7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7303674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8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8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031893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9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9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1990633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10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10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2751795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11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11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3019907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12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12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805882"/>
                  </a:ext>
                </a:extLst>
              </a:tr>
            </a:tbl>
          </a:graphicData>
        </a:graphic>
      </p:graphicFrame>
      <p:sp>
        <p:nvSpPr>
          <p:cNvPr id="14" name="TekstSylinder 13">
            <a:extLst>
              <a:ext uri="{FF2B5EF4-FFF2-40B4-BE49-F238E27FC236}">
                <a16:creationId xmlns:a16="http://schemas.microsoft.com/office/drawing/2014/main" id="{9313A121-F56E-6BE9-82BB-53E79C21BA36}"/>
              </a:ext>
            </a:extLst>
          </p:cNvPr>
          <p:cNvSpPr txBox="1"/>
          <p:nvPr/>
        </p:nvSpPr>
        <p:spPr>
          <a:xfrm>
            <a:off x="3266391" y="3806860"/>
            <a:ext cx="109423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600" dirty="0">
                <a:solidFill>
                  <a:srgbClr val="002060"/>
                </a:solidFill>
                <a:latin typeface="Aftika Bold" panose="00000800000000000000" pitchFamily="2" charset="0"/>
              </a:rPr>
              <a:t>Head Coach:</a:t>
            </a:r>
          </a:p>
          <a:p>
            <a:r>
              <a:rPr lang="nb-NO" sz="600" dirty="0">
                <a:solidFill>
                  <a:srgbClr val="002060"/>
                </a:solidFill>
                <a:latin typeface="Aftika Bold" panose="00000800000000000000" pitchFamily="2" charset="0"/>
              </a:rPr>
              <a:t>Ass. Coach:</a:t>
            </a:r>
          </a:p>
        </p:txBody>
      </p:sp>
      <p:sp>
        <p:nvSpPr>
          <p:cNvPr id="15" name="TekstSylinder 14">
            <a:extLst>
              <a:ext uri="{FF2B5EF4-FFF2-40B4-BE49-F238E27FC236}">
                <a16:creationId xmlns:a16="http://schemas.microsoft.com/office/drawing/2014/main" id="{FA4E885A-5B7D-89CC-F1A5-35117456D8C6}"/>
              </a:ext>
            </a:extLst>
          </p:cNvPr>
          <p:cNvSpPr txBox="1"/>
          <p:nvPr/>
        </p:nvSpPr>
        <p:spPr>
          <a:xfrm>
            <a:off x="5530968" y="3806860"/>
            <a:ext cx="109423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600" dirty="0">
                <a:solidFill>
                  <a:srgbClr val="002060"/>
                </a:solidFill>
                <a:latin typeface="Aftika Bold" panose="00000800000000000000" pitchFamily="2" charset="0"/>
              </a:rPr>
              <a:t>Head Coach:</a:t>
            </a:r>
          </a:p>
          <a:p>
            <a:r>
              <a:rPr lang="nb-NO" sz="600" dirty="0">
                <a:solidFill>
                  <a:srgbClr val="002060"/>
                </a:solidFill>
                <a:latin typeface="Aftika Bold" panose="00000800000000000000" pitchFamily="2" charset="0"/>
              </a:rPr>
              <a:t>Ass. Coach:</a:t>
            </a:r>
          </a:p>
        </p:txBody>
      </p:sp>
      <p:sp>
        <p:nvSpPr>
          <p:cNvPr id="16" name="TekstSylinder 15">
            <a:extLst>
              <a:ext uri="{FF2B5EF4-FFF2-40B4-BE49-F238E27FC236}">
                <a16:creationId xmlns:a16="http://schemas.microsoft.com/office/drawing/2014/main" id="{4DD723AA-A6C5-0914-1ADD-F6F9CCD0ED9E}"/>
              </a:ext>
            </a:extLst>
          </p:cNvPr>
          <p:cNvSpPr txBox="1"/>
          <p:nvPr/>
        </p:nvSpPr>
        <p:spPr>
          <a:xfrm>
            <a:off x="3266391" y="2088778"/>
            <a:ext cx="177384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900" dirty="0">
                <a:solidFill>
                  <a:srgbClr val="002060"/>
                </a:solidFill>
                <a:latin typeface="Open Sans" panose="020B0806030504020204" pitchFamily="34" charset="0"/>
                <a:ea typeface="Open Sans" panose="020B0806030504020204" pitchFamily="34" charset="0"/>
                <a:cs typeface="Open Sans" panose="020B0806030504020204" pitchFamily="34" charset="0"/>
              </a:rPr>
              <a:t>LAGNAVN</a:t>
            </a:r>
          </a:p>
        </p:txBody>
      </p:sp>
      <p:graphicFrame>
        <p:nvGraphicFramePr>
          <p:cNvPr id="17" name="Tabell 13">
            <a:extLst>
              <a:ext uri="{FF2B5EF4-FFF2-40B4-BE49-F238E27FC236}">
                <a16:creationId xmlns:a16="http://schemas.microsoft.com/office/drawing/2014/main" id="{CD0C929A-01F7-EBFF-4B28-2E118174F5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3677091"/>
              </p:ext>
            </p:extLst>
          </p:nvPr>
        </p:nvGraphicFramePr>
        <p:xfrm>
          <a:off x="5530968" y="2280627"/>
          <a:ext cx="1773842" cy="15095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985">
                  <a:extLst>
                    <a:ext uri="{9D8B030D-6E8A-4147-A177-3AD203B41FA5}">
                      <a16:colId xmlns:a16="http://schemas.microsoft.com/office/drawing/2014/main" val="3007328097"/>
                    </a:ext>
                  </a:extLst>
                </a:gridCol>
                <a:gridCol w="905828">
                  <a:extLst>
                    <a:ext uri="{9D8B030D-6E8A-4147-A177-3AD203B41FA5}">
                      <a16:colId xmlns:a16="http://schemas.microsoft.com/office/drawing/2014/main" val="3269745247"/>
                    </a:ext>
                  </a:extLst>
                </a:gridCol>
                <a:gridCol w="330648">
                  <a:extLst>
                    <a:ext uri="{9D8B030D-6E8A-4147-A177-3AD203B41FA5}">
                      <a16:colId xmlns:a16="http://schemas.microsoft.com/office/drawing/2014/main" val="3108620478"/>
                    </a:ext>
                  </a:extLst>
                </a:gridCol>
                <a:gridCol w="341381">
                  <a:extLst>
                    <a:ext uri="{9D8B030D-6E8A-4147-A177-3AD203B41FA5}">
                      <a16:colId xmlns:a16="http://schemas.microsoft.com/office/drawing/2014/main" val="2994665288"/>
                    </a:ext>
                  </a:extLst>
                </a:gridCol>
              </a:tblGrid>
              <a:tr h="122085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#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Navn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Høyde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Alder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8314904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1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6627803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2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4942660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3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3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5865892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4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4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0436604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5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373294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6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6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0942178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7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7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7303674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8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8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031893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9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9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1990633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10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10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2751795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11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11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3019907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12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Spiller 12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805882"/>
                  </a:ext>
                </a:extLst>
              </a:tr>
            </a:tbl>
          </a:graphicData>
        </a:graphic>
      </p:graphicFrame>
      <p:sp>
        <p:nvSpPr>
          <p:cNvPr id="18" name="TekstSylinder 17">
            <a:extLst>
              <a:ext uri="{FF2B5EF4-FFF2-40B4-BE49-F238E27FC236}">
                <a16:creationId xmlns:a16="http://schemas.microsoft.com/office/drawing/2014/main" id="{E2CD42A1-761B-35B1-A578-C456BF314705}"/>
              </a:ext>
            </a:extLst>
          </p:cNvPr>
          <p:cNvSpPr txBox="1"/>
          <p:nvPr/>
        </p:nvSpPr>
        <p:spPr>
          <a:xfrm>
            <a:off x="5530968" y="2088778"/>
            <a:ext cx="171156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900" dirty="0">
                <a:solidFill>
                  <a:srgbClr val="002060"/>
                </a:solidFill>
                <a:latin typeface="Open Sans" panose="020B0806030504020204" pitchFamily="34" charset="0"/>
                <a:ea typeface="Open Sans" panose="020B0806030504020204" pitchFamily="34" charset="0"/>
                <a:cs typeface="Open Sans" panose="020B0806030504020204" pitchFamily="34" charset="0"/>
              </a:rPr>
              <a:t>LAGNAVN</a:t>
            </a:r>
          </a:p>
        </p:txBody>
      </p:sp>
    </p:spTree>
    <p:extLst>
      <p:ext uri="{BB962C8B-B14F-4D97-AF65-F5344CB8AC3E}">
        <p14:creationId xmlns:p14="http://schemas.microsoft.com/office/powerpoint/2010/main" val="27113770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tel 1">
            <a:extLst>
              <a:ext uri="{FF2B5EF4-FFF2-40B4-BE49-F238E27FC236}">
                <a16:creationId xmlns:a16="http://schemas.microsoft.com/office/drawing/2014/main" id="{58A2D7E4-6977-4239-87BB-08095C2484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85" y="132212"/>
            <a:ext cx="4433595" cy="618018"/>
          </a:xfrm>
        </p:spPr>
        <p:txBody>
          <a:bodyPr>
            <a:noAutofit/>
          </a:bodyPr>
          <a:lstStyle/>
          <a:p>
            <a:r>
              <a:rPr lang="nb-NO" sz="2400" dirty="0"/>
              <a:t>Eksempel - statistikkgrafikk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526F045A-2DCA-83EC-5943-BFABAC8612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9794" y="1607534"/>
            <a:ext cx="4450886" cy="2493009"/>
          </a:xfrm>
          <a:prstGeom prst="rect">
            <a:avLst/>
          </a:prstGeom>
        </p:spPr>
      </p:pic>
      <p:graphicFrame>
        <p:nvGraphicFramePr>
          <p:cNvPr id="9" name="Tabell 13">
            <a:extLst>
              <a:ext uri="{FF2B5EF4-FFF2-40B4-BE49-F238E27FC236}">
                <a16:creationId xmlns:a16="http://schemas.microsoft.com/office/drawing/2014/main" id="{4D97422C-B04D-0D5B-6C59-A54E0370D4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1234942"/>
              </p:ext>
            </p:extLst>
          </p:nvPr>
        </p:nvGraphicFramePr>
        <p:xfrm>
          <a:off x="3297614" y="2284068"/>
          <a:ext cx="1773842" cy="15095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985">
                  <a:extLst>
                    <a:ext uri="{9D8B030D-6E8A-4147-A177-3AD203B41FA5}">
                      <a16:colId xmlns:a16="http://schemas.microsoft.com/office/drawing/2014/main" val="3007328097"/>
                    </a:ext>
                  </a:extLst>
                </a:gridCol>
                <a:gridCol w="905828">
                  <a:extLst>
                    <a:ext uri="{9D8B030D-6E8A-4147-A177-3AD203B41FA5}">
                      <a16:colId xmlns:a16="http://schemas.microsoft.com/office/drawing/2014/main" val="3269745247"/>
                    </a:ext>
                  </a:extLst>
                </a:gridCol>
                <a:gridCol w="330648">
                  <a:extLst>
                    <a:ext uri="{9D8B030D-6E8A-4147-A177-3AD203B41FA5}">
                      <a16:colId xmlns:a16="http://schemas.microsoft.com/office/drawing/2014/main" val="3108620478"/>
                    </a:ext>
                  </a:extLst>
                </a:gridCol>
                <a:gridCol w="341381">
                  <a:extLst>
                    <a:ext uri="{9D8B030D-6E8A-4147-A177-3AD203B41FA5}">
                      <a16:colId xmlns:a16="http://schemas.microsoft.com/office/drawing/2014/main" val="2994665288"/>
                    </a:ext>
                  </a:extLst>
                </a:gridCol>
              </a:tblGrid>
              <a:tr h="122085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#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Navn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Høyde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Alder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8314904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1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Spiller 1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6627803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2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Spiller 2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4942660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3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Spiller 3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5865892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4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Spiller 4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0436604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5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Spiller 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373294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6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Spiller 6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0942178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7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Spiller 7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7303674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8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Spiller 8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031893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9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Spiller 9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1990633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10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Spiller 10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2751795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11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Spiller 11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3019907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12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Spiller 12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805882"/>
                  </a:ext>
                </a:extLst>
              </a:tr>
            </a:tbl>
          </a:graphicData>
        </a:graphic>
      </p:graphicFrame>
      <p:sp>
        <p:nvSpPr>
          <p:cNvPr id="10" name="TekstSylinder 9">
            <a:extLst>
              <a:ext uri="{FF2B5EF4-FFF2-40B4-BE49-F238E27FC236}">
                <a16:creationId xmlns:a16="http://schemas.microsoft.com/office/drawing/2014/main" id="{E483762D-5D8D-EDA3-9470-A7FF0A831805}"/>
              </a:ext>
            </a:extLst>
          </p:cNvPr>
          <p:cNvSpPr txBox="1"/>
          <p:nvPr/>
        </p:nvSpPr>
        <p:spPr>
          <a:xfrm>
            <a:off x="3266391" y="3806860"/>
            <a:ext cx="109423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600" dirty="0">
                <a:solidFill>
                  <a:srgbClr val="002060"/>
                </a:solidFill>
                <a:latin typeface="Aftika Bold" panose="00000800000000000000" pitchFamily="2" charset="0"/>
              </a:rPr>
              <a:t>Head Coach:</a:t>
            </a:r>
          </a:p>
          <a:p>
            <a:r>
              <a:rPr lang="nb-NO" sz="600" dirty="0">
                <a:solidFill>
                  <a:srgbClr val="002060"/>
                </a:solidFill>
                <a:latin typeface="Aftika Bold" panose="00000800000000000000" pitchFamily="2" charset="0"/>
              </a:rPr>
              <a:t>Ass. Coach:</a:t>
            </a:r>
          </a:p>
        </p:txBody>
      </p:sp>
      <p:sp>
        <p:nvSpPr>
          <p:cNvPr id="11" name="TekstSylinder 10">
            <a:extLst>
              <a:ext uri="{FF2B5EF4-FFF2-40B4-BE49-F238E27FC236}">
                <a16:creationId xmlns:a16="http://schemas.microsoft.com/office/drawing/2014/main" id="{940ED8CD-3330-D4DA-6600-A39D1D1961C8}"/>
              </a:ext>
            </a:extLst>
          </p:cNvPr>
          <p:cNvSpPr txBox="1"/>
          <p:nvPr/>
        </p:nvSpPr>
        <p:spPr>
          <a:xfrm>
            <a:off x="5530968" y="3806860"/>
            <a:ext cx="109423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600" dirty="0">
                <a:solidFill>
                  <a:srgbClr val="002060"/>
                </a:solidFill>
                <a:latin typeface="Aftika Bold" panose="00000800000000000000" pitchFamily="2" charset="0"/>
              </a:rPr>
              <a:t>Head Coach:</a:t>
            </a:r>
          </a:p>
          <a:p>
            <a:r>
              <a:rPr lang="nb-NO" sz="600" dirty="0">
                <a:solidFill>
                  <a:srgbClr val="002060"/>
                </a:solidFill>
                <a:latin typeface="Aftika Bold" panose="00000800000000000000" pitchFamily="2" charset="0"/>
              </a:rPr>
              <a:t>Ass. Coach:</a:t>
            </a:r>
          </a:p>
        </p:txBody>
      </p:sp>
      <p:sp>
        <p:nvSpPr>
          <p:cNvPr id="12" name="TekstSylinder 11">
            <a:extLst>
              <a:ext uri="{FF2B5EF4-FFF2-40B4-BE49-F238E27FC236}">
                <a16:creationId xmlns:a16="http://schemas.microsoft.com/office/drawing/2014/main" id="{AE5BC5E8-F74D-3CE6-5E9F-469BBE61AF7C}"/>
              </a:ext>
            </a:extLst>
          </p:cNvPr>
          <p:cNvSpPr txBox="1"/>
          <p:nvPr/>
        </p:nvSpPr>
        <p:spPr>
          <a:xfrm>
            <a:off x="3266391" y="2088778"/>
            <a:ext cx="177384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900" dirty="0">
                <a:solidFill>
                  <a:srgbClr val="002060"/>
                </a:solidFill>
                <a:latin typeface="Open Sans" panose="020B0806030504020204" pitchFamily="34" charset="0"/>
                <a:ea typeface="Open Sans" panose="020B0806030504020204" pitchFamily="34" charset="0"/>
                <a:cs typeface="Open Sans" panose="020B0806030504020204" pitchFamily="34" charset="0"/>
              </a:rPr>
              <a:t>Asker </a:t>
            </a:r>
            <a:r>
              <a:rPr lang="nb-NO" sz="900" dirty="0" err="1">
                <a:solidFill>
                  <a:srgbClr val="002060"/>
                </a:solidFill>
                <a:latin typeface="Open Sans" panose="020B0806030504020204" pitchFamily="34" charset="0"/>
                <a:ea typeface="Open Sans" panose="020B0806030504020204" pitchFamily="34" charset="0"/>
                <a:cs typeface="Open Sans" panose="020B0806030504020204" pitchFamily="34" charset="0"/>
              </a:rPr>
              <a:t>Aliens</a:t>
            </a:r>
            <a:endParaRPr lang="nb-NO" sz="900" dirty="0">
              <a:solidFill>
                <a:srgbClr val="002060"/>
              </a:solidFill>
              <a:latin typeface="Open Sans" panose="020B0806030504020204" pitchFamily="34" charset="0"/>
              <a:ea typeface="Open Sans" panose="020B0806030504020204" pitchFamily="34" charset="0"/>
              <a:cs typeface="Open Sans" panose="020B0806030504020204" pitchFamily="34" charset="0"/>
            </a:endParaRPr>
          </a:p>
        </p:txBody>
      </p:sp>
      <p:graphicFrame>
        <p:nvGraphicFramePr>
          <p:cNvPr id="13" name="Tabell 13">
            <a:extLst>
              <a:ext uri="{FF2B5EF4-FFF2-40B4-BE49-F238E27FC236}">
                <a16:creationId xmlns:a16="http://schemas.microsoft.com/office/drawing/2014/main" id="{67D47061-29FC-261D-693D-05504968BD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3977673"/>
              </p:ext>
            </p:extLst>
          </p:nvPr>
        </p:nvGraphicFramePr>
        <p:xfrm>
          <a:off x="5564286" y="2282777"/>
          <a:ext cx="1773842" cy="15095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985">
                  <a:extLst>
                    <a:ext uri="{9D8B030D-6E8A-4147-A177-3AD203B41FA5}">
                      <a16:colId xmlns:a16="http://schemas.microsoft.com/office/drawing/2014/main" val="3007328097"/>
                    </a:ext>
                  </a:extLst>
                </a:gridCol>
                <a:gridCol w="905828">
                  <a:extLst>
                    <a:ext uri="{9D8B030D-6E8A-4147-A177-3AD203B41FA5}">
                      <a16:colId xmlns:a16="http://schemas.microsoft.com/office/drawing/2014/main" val="3269745247"/>
                    </a:ext>
                  </a:extLst>
                </a:gridCol>
                <a:gridCol w="330648">
                  <a:extLst>
                    <a:ext uri="{9D8B030D-6E8A-4147-A177-3AD203B41FA5}">
                      <a16:colId xmlns:a16="http://schemas.microsoft.com/office/drawing/2014/main" val="3108620478"/>
                    </a:ext>
                  </a:extLst>
                </a:gridCol>
                <a:gridCol w="341381">
                  <a:extLst>
                    <a:ext uri="{9D8B030D-6E8A-4147-A177-3AD203B41FA5}">
                      <a16:colId xmlns:a16="http://schemas.microsoft.com/office/drawing/2014/main" val="2994665288"/>
                    </a:ext>
                  </a:extLst>
                </a:gridCol>
              </a:tblGrid>
              <a:tr h="122085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#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Navn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Høyde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Alder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8314904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1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Spiller 1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6627803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2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Spiller 2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4942660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3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Spiller 3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5865892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4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Spiller 4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0436604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5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Spiller 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373294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6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Spiller 6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0942178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7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Spiller 7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7303674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8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Spiller 8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031893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9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Spiller 9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1990633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10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Spiller 10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2751795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11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Spiller 11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3019907"/>
                  </a:ext>
                </a:extLst>
              </a:tr>
              <a:tr h="11471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12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Spiller 12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rgbClr val="002060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805882"/>
                  </a:ext>
                </a:extLst>
              </a:tr>
            </a:tbl>
          </a:graphicData>
        </a:graphic>
      </p:graphicFrame>
      <p:sp>
        <p:nvSpPr>
          <p:cNvPr id="14" name="TekstSylinder 13">
            <a:extLst>
              <a:ext uri="{FF2B5EF4-FFF2-40B4-BE49-F238E27FC236}">
                <a16:creationId xmlns:a16="http://schemas.microsoft.com/office/drawing/2014/main" id="{E6C0E334-36D7-7B4B-FC89-A86FD85A469E}"/>
              </a:ext>
            </a:extLst>
          </p:cNvPr>
          <p:cNvSpPr txBox="1"/>
          <p:nvPr/>
        </p:nvSpPr>
        <p:spPr>
          <a:xfrm>
            <a:off x="5530968" y="2088778"/>
            <a:ext cx="17115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900" dirty="0">
                <a:solidFill>
                  <a:srgbClr val="002060"/>
                </a:solidFill>
                <a:latin typeface="Open Sans" panose="020B0806030504020204" pitchFamily="34" charset="0"/>
                <a:ea typeface="Open Sans" panose="020B0806030504020204" pitchFamily="34" charset="0"/>
                <a:cs typeface="Open Sans" panose="020B0806030504020204" pitchFamily="34" charset="0"/>
              </a:rPr>
              <a:t>Midtbyen Basket</a:t>
            </a:r>
          </a:p>
          <a:p>
            <a:endParaRPr lang="nb-NO" sz="900" dirty="0">
              <a:solidFill>
                <a:srgbClr val="002060"/>
              </a:solidFill>
              <a:latin typeface="Open Sans" panose="020B0806030504020204" pitchFamily="34" charset="0"/>
              <a:ea typeface="Open Sans" panose="020B0806030504020204" pitchFamily="34" charset="0"/>
              <a:cs typeface="Open Sans" panose="020B08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69816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k 3">
            <a:extLst>
              <a:ext uri="{FF2B5EF4-FFF2-40B4-BE49-F238E27FC236}">
                <a16:creationId xmlns:a16="http://schemas.microsoft.com/office/drawing/2014/main" id="{4095490F-A4AA-4F64-B551-C838BFA0AA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15654" y="2451826"/>
            <a:ext cx="1043318" cy="1043318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0D691616-7369-4D0D-AC4A-0804E93FCD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344" y="4717137"/>
            <a:ext cx="824733" cy="824733"/>
          </a:xfrm>
          <a:prstGeom prst="rect">
            <a:avLst/>
          </a:prstGeom>
          <a:effectLst>
            <a:softEdge rad="0"/>
          </a:effectLst>
        </p:spPr>
      </p:pic>
      <p:pic>
        <p:nvPicPr>
          <p:cNvPr id="6" name="Bilde 9">
            <a:extLst>
              <a:ext uri="{FF2B5EF4-FFF2-40B4-BE49-F238E27FC236}">
                <a16:creationId xmlns:a16="http://schemas.microsoft.com/office/drawing/2014/main" id="{EFCD65A3-9082-4497-92AC-4815712130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132" y="737459"/>
            <a:ext cx="1601899" cy="632750"/>
          </a:xfrm>
          <a:prstGeom prst="rect">
            <a:avLst/>
          </a:prstGeom>
          <a:effectLst>
            <a:softEdge rad="0"/>
          </a:effectLst>
        </p:spPr>
      </p:pic>
      <p:pic>
        <p:nvPicPr>
          <p:cNvPr id="7" name="Bilde 18">
            <a:extLst>
              <a:ext uri="{FF2B5EF4-FFF2-40B4-BE49-F238E27FC236}">
                <a16:creationId xmlns:a16="http://schemas.microsoft.com/office/drawing/2014/main" id="{3FACE294-7BB2-44D1-97F6-6CCF8219FFB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727" y="2669425"/>
            <a:ext cx="953949" cy="623247"/>
          </a:xfrm>
          <a:prstGeom prst="rect">
            <a:avLst/>
          </a:prstGeom>
          <a:effectLst>
            <a:softEdge rad="0"/>
          </a:effectLst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32524505-A306-4A01-B865-49C8038396C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678" y="4550310"/>
            <a:ext cx="1612459" cy="1047051"/>
          </a:xfrm>
          <a:prstGeom prst="rect">
            <a:avLst/>
          </a:prstGeom>
          <a:effectLst>
            <a:softEdge rad="0"/>
          </a:effectLst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F31B5995-F57D-4222-A0F6-5BBB720B023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047" y="733555"/>
            <a:ext cx="1737007" cy="597096"/>
          </a:xfrm>
          <a:prstGeom prst="rect">
            <a:avLst/>
          </a:prstGeom>
          <a:effectLst>
            <a:softEdge rad="0"/>
          </a:effectLst>
        </p:spPr>
      </p:pic>
      <p:pic>
        <p:nvPicPr>
          <p:cNvPr id="10" name="Grafikk 9">
            <a:extLst>
              <a:ext uri="{FF2B5EF4-FFF2-40B4-BE49-F238E27FC236}">
                <a16:creationId xmlns:a16="http://schemas.microsoft.com/office/drawing/2014/main" id="{ED11B8C4-4C51-4BC7-BD66-A238536A820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252067" y="904844"/>
            <a:ext cx="1907897" cy="427632"/>
          </a:xfrm>
          <a:prstGeom prst="rect">
            <a:avLst/>
          </a:prstGeom>
        </p:spPr>
      </p:pic>
      <p:pic>
        <p:nvPicPr>
          <p:cNvPr id="11" name="Grafikk 10">
            <a:extLst>
              <a:ext uri="{FF2B5EF4-FFF2-40B4-BE49-F238E27FC236}">
                <a16:creationId xmlns:a16="http://schemas.microsoft.com/office/drawing/2014/main" id="{7F470AF6-C90C-49FA-A162-FA6C8162638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279764" y="2684747"/>
            <a:ext cx="2318502" cy="511434"/>
          </a:xfrm>
          <a:prstGeom prst="rect">
            <a:avLst/>
          </a:prstGeom>
        </p:spPr>
      </p:pic>
      <p:pic>
        <p:nvPicPr>
          <p:cNvPr id="12" name="Grafikk 11">
            <a:extLst>
              <a:ext uri="{FF2B5EF4-FFF2-40B4-BE49-F238E27FC236}">
                <a16:creationId xmlns:a16="http://schemas.microsoft.com/office/drawing/2014/main" id="{78A71AFA-95F1-4BF8-8D53-1E2E94F7FB9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15135" y="2701862"/>
            <a:ext cx="2160779" cy="477204"/>
          </a:xfrm>
          <a:prstGeom prst="rect">
            <a:avLst/>
          </a:prstGeom>
        </p:spPr>
      </p:pic>
      <p:pic>
        <p:nvPicPr>
          <p:cNvPr id="13" name="Grafikk 12">
            <a:extLst>
              <a:ext uri="{FF2B5EF4-FFF2-40B4-BE49-F238E27FC236}">
                <a16:creationId xmlns:a16="http://schemas.microsoft.com/office/drawing/2014/main" id="{8147006C-B7A1-4029-8466-BA86944F2C2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294855" y="4694527"/>
            <a:ext cx="1194562" cy="758616"/>
          </a:xfrm>
          <a:prstGeom prst="rect">
            <a:avLst/>
          </a:prstGeom>
        </p:spPr>
      </p:pic>
      <p:pic>
        <p:nvPicPr>
          <p:cNvPr id="14" name="Grafikk 13">
            <a:extLst>
              <a:ext uri="{FF2B5EF4-FFF2-40B4-BE49-F238E27FC236}">
                <a16:creationId xmlns:a16="http://schemas.microsoft.com/office/drawing/2014/main" id="{F96C0B28-4892-4B17-A4F6-8599649E954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208681" y="2558795"/>
            <a:ext cx="1351092" cy="829383"/>
          </a:xfrm>
          <a:prstGeom prst="rect">
            <a:avLst/>
          </a:prstGeom>
        </p:spPr>
      </p:pic>
      <p:pic>
        <p:nvPicPr>
          <p:cNvPr id="15" name="Grafikk 14">
            <a:extLst>
              <a:ext uri="{FF2B5EF4-FFF2-40B4-BE49-F238E27FC236}">
                <a16:creationId xmlns:a16="http://schemas.microsoft.com/office/drawing/2014/main" id="{A99CD124-4AC5-4310-8CCC-3D80C40DB502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665041" y="893049"/>
            <a:ext cx="1909762" cy="542193"/>
          </a:xfrm>
          <a:prstGeom prst="rect">
            <a:avLst/>
          </a:prstGeom>
        </p:spPr>
      </p:pic>
      <p:pic>
        <p:nvPicPr>
          <p:cNvPr id="16" name="Picture 2" descr="Bilderesultat for signon company logo">
            <a:extLst>
              <a:ext uri="{FF2B5EF4-FFF2-40B4-BE49-F238E27FC236}">
                <a16:creationId xmlns:a16="http://schemas.microsoft.com/office/drawing/2014/main" id="{528C1C5D-8775-4852-BF84-6EC998E062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4490" y="4717136"/>
            <a:ext cx="2215283" cy="930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Bilderesultat for buytec logo">
            <a:extLst>
              <a:ext uri="{FF2B5EF4-FFF2-40B4-BE49-F238E27FC236}">
                <a16:creationId xmlns:a16="http://schemas.microsoft.com/office/drawing/2014/main" id="{1847C3DE-AA91-4275-91CC-4CA17B8BAC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358" y="4911621"/>
            <a:ext cx="1801080" cy="471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3173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E46D4B7-AB46-41A7-8955-794993C88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Innhold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E48D30AA-1DC1-44F7-A221-BDFB5DD482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nb-NO" dirty="0"/>
              <a:t>Instruksjon </a:t>
            </a:r>
          </a:p>
          <a:p>
            <a:pPr marL="514350" indent="-514350">
              <a:buFont typeface="+mj-lt"/>
              <a:buAutoNum type="arabicPeriod"/>
            </a:pPr>
            <a:r>
              <a:rPr lang="nb-NO" dirty="0"/>
              <a:t>Åpningsgrafikk – </a:t>
            </a:r>
            <a:r>
              <a:rPr lang="nb-NO" dirty="0">
                <a:latin typeface="Amplitude Bold" panose="02000806050000020004" pitchFamily="50" charset="0"/>
              </a:rPr>
              <a:t>skal</a:t>
            </a:r>
            <a:r>
              <a:rPr lang="nb-NO" dirty="0"/>
              <a:t> ha på alle kamper</a:t>
            </a:r>
          </a:p>
          <a:p>
            <a:pPr marL="514350" indent="-514350">
              <a:buFont typeface="+mj-lt"/>
              <a:buAutoNum type="arabicPeriod"/>
            </a:pPr>
            <a:r>
              <a:rPr lang="nb-NO" dirty="0"/>
              <a:t>Statistikkgrafikk – valgfri for klubb</a:t>
            </a:r>
          </a:p>
          <a:p>
            <a:pPr marL="514350" indent="-514350">
              <a:buFont typeface="+mj-lt"/>
              <a:buAutoNum type="arabicPeriod"/>
            </a:pPr>
            <a:r>
              <a:rPr lang="nb-NO" dirty="0"/>
              <a:t>Sponsorgrafikk – valgfri for klubb</a:t>
            </a:r>
          </a:p>
        </p:txBody>
      </p:sp>
    </p:spTree>
    <p:extLst>
      <p:ext uri="{BB962C8B-B14F-4D97-AF65-F5344CB8AC3E}">
        <p14:creationId xmlns:p14="http://schemas.microsoft.com/office/powerpoint/2010/main" val="42610412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28E8758-C1C5-46EE-B17F-0279C11132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742950" indent="-742950">
              <a:buFont typeface="+mj-lt"/>
              <a:buAutoNum type="arabicPeriod"/>
            </a:pPr>
            <a:r>
              <a:rPr lang="nb-NO" dirty="0"/>
              <a:t>Instruksjon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04D2F78F-FABE-4AB2-AFAB-7996EFEBFD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9005596" cy="418089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nb-NO" dirty="0"/>
              <a:t>Hvordan setter jeg opp grafikk?</a:t>
            </a:r>
          </a:p>
          <a:p>
            <a:pPr marL="0" indent="0">
              <a:buNone/>
            </a:pPr>
            <a:endParaRPr lang="nb-NO" dirty="0"/>
          </a:p>
          <a:p>
            <a:pPr marL="0" indent="0">
              <a:buNone/>
            </a:pPr>
            <a:r>
              <a:rPr lang="nb-NO" dirty="0"/>
              <a:t>I denne filen setter du opp og </a:t>
            </a:r>
            <a:r>
              <a:rPr lang="nb-NO" dirty="0" err="1"/>
              <a:t>klargjører</a:t>
            </a:r>
            <a:r>
              <a:rPr lang="nb-NO" dirty="0"/>
              <a:t> grafikk for </a:t>
            </a:r>
            <a:r>
              <a:rPr lang="nb-NO" dirty="0" err="1"/>
              <a:t>SlingStudio</a:t>
            </a:r>
            <a:r>
              <a:rPr lang="nb-NO" dirty="0"/>
              <a:t>. Slik går du frem:</a:t>
            </a:r>
          </a:p>
          <a:p>
            <a:pPr marL="0" indent="0">
              <a:buNone/>
            </a:pPr>
            <a:endParaRPr lang="nb-NO" dirty="0"/>
          </a:p>
          <a:p>
            <a:pPr marL="514350" indent="-514350">
              <a:buFont typeface="+mj-lt"/>
              <a:buAutoNum type="arabicPeriod"/>
            </a:pPr>
            <a:r>
              <a:rPr lang="nb-NO" dirty="0"/>
              <a:t>Fyll inn ønsket innhold i det grafiske elementet</a:t>
            </a:r>
          </a:p>
          <a:p>
            <a:pPr marL="514350" indent="-514350">
              <a:buFont typeface="+mj-lt"/>
              <a:buAutoNum type="arabicPeriod"/>
            </a:pPr>
            <a:r>
              <a:rPr lang="nb-NO" dirty="0"/>
              <a:t>Marker alle elementene (</a:t>
            </a:r>
            <a:r>
              <a:rPr lang="nb-NO" dirty="0" err="1"/>
              <a:t>Ctrl</a:t>
            </a:r>
            <a:r>
              <a:rPr lang="nb-NO" dirty="0"/>
              <a:t> + A)</a:t>
            </a:r>
          </a:p>
          <a:p>
            <a:pPr marL="514350" indent="-514350">
              <a:buFont typeface="+mj-lt"/>
              <a:buAutoNum type="arabicPeriod"/>
            </a:pPr>
            <a:r>
              <a:rPr lang="nb-NO" dirty="0"/>
              <a:t>Høyreklikk og velg Lagre som bilde </a:t>
            </a:r>
          </a:p>
          <a:p>
            <a:pPr marL="514350" indent="-514350">
              <a:buFont typeface="+mj-lt"/>
              <a:buAutoNum type="arabicPeriod"/>
            </a:pPr>
            <a:r>
              <a:rPr lang="nb-NO" dirty="0"/>
              <a:t>Lagre filen i .</a:t>
            </a:r>
            <a:r>
              <a:rPr lang="nb-NO" dirty="0" err="1"/>
              <a:t>png</a:t>
            </a:r>
            <a:r>
              <a:rPr lang="nb-NO" dirty="0"/>
              <a:t>-format</a:t>
            </a:r>
          </a:p>
          <a:p>
            <a:pPr marL="514350" indent="-514350">
              <a:buFont typeface="+mj-lt"/>
              <a:buAutoNum type="arabicPeriod"/>
            </a:pPr>
            <a:endParaRPr lang="nb-NO" dirty="0"/>
          </a:p>
          <a:p>
            <a:pPr marL="0" indent="0">
              <a:buNone/>
            </a:pPr>
            <a:r>
              <a:rPr lang="nb-NO" dirty="0"/>
              <a:t>Nå er grafikken klar for import til </a:t>
            </a:r>
            <a:r>
              <a:rPr lang="nb-NO" dirty="0" err="1"/>
              <a:t>SlingStudio</a:t>
            </a:r>
            <a:r>
              <a:rPr lang="nb-NO" dirty="0"/>
              <a:t>. </a:t>
            </a:r>
          </a:p>
          <a:p>
            <a:pPr marL="514350" indent="-514350">
              <a:buFont typeface="+mj-lt"/>
              <a:buAutoNum type="arabicPeriod"/>
            </a:pP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0905619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CEAF786-9203-48D6-972E-F784AC5BD0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2. Åpningsgrafikk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084700E-D1A1-42A2-AEAE-CF44C73B6A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Gå på neste side for å sette opp</a:t>
            </a:r>
          </a:p>
        </p:txBody>
      </p:sp>
    </p:spTree>
    <p:extLst>
      <p:ext uri="{BB962C8B-B14F-4D97-AF65-F5344CB8AC3E}">
        <p14:creationId xmlns:p14="http://schemas.microsoft.com/office/powerpoint/2010/main" val="38722872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4B037DB9-E294-8AC1-12EC-22362DC060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549" y="1702261"/>
            <a:ext cx="5677668" cy="3180148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04979B52-2FCD-487B-96C5-C1701B7AEE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1338" y="2655960"/>
            <a:ext cx="1747414" cy="1747414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0837C333-62C6-4BD1-827D-2D47B1369A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3958" y="2655960"/>
            <a:ext cx="1747414" cy="1747414"/>
          </a:xfrm>
          <a:prstGeom prst="rect">
            <a:avLst/>
          </a:prstGeom>
        </p:spPr>
      </p:pic>
      <p:graphicFrame>
        <p:nvGraphicFramePr>
          <p:cNvPr id="11" name="Tabell 10">
            <a:extLst>
              <a:ext uri="{FF2B5EF4-FFF2-40B4-BE49-F238E27FC236}">
                <a16:creationId xmlns:a16="http://schemas.microsoft.com/office/drawing/2014/main" id="{68796710-A406-415B-BBB0-757174526B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2144118"/>
              </p:ext>
            </p:extLst>
          </p:nvPr>
        </p:nvGraphicFramePr>
        <p:xfrm>
          <a:off x="5228911" y="3842535"/>
          <a:ext cx="1212944" cy="446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2944">
                  <a:extLst>
                    <a:ext uri="{9D8B030D-6E8A-4147-A177-3AD203B41FA5}">
                      <a16:colId xmlns:a16="http://schemas.microsoft.com/office/drawing/2014/main" val="2047703042"/>
                    </a:ext>
                  </a:extLst>
                </a:gridCol>
              </a:tblGrid>
              <a:tr h="168508">
                <a:tc>
                  <a:txBody>
                    <a:bodyPr/>
                    <a:lstStyle/>
                    <a:p>
                      <a:pPr algn="ctr"/>
                      <a:r>
                        <a:rPr lang="nb-NO" sz="700" b="0" dirty="0">
                          <a:solidFill>
                            <a:srgbClr val="1F295A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00/00/0000</a:t>
                      </a:r>
                    </a:p>
                  </a:txBody>
                  <a:tcPr marL="63191" marR="63191" marT="31595" marB="31595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647164"/>
                  </a:ext>
                </a:extLst>
              </a:tr>
              <a:tr h="273826">
                <a:tc>
                  <a:txBody>
                    <a:bodyPr/>
                    <a:lstStyle/>
                    <a:p>
                      <a:pPr algn="ctr"/>
                      <a:r>
                        <a:rPr lang="nb-NO" sz="700" dirty="0">
                          <a:solidFill>
                            <a:srgbClr val="1F295A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Navn på idrettshallen (eks: Idrettshallen)</a:t>
                      </a:r>
                    </a:p>
                  </a:txBody>
                  <a:tcPr marL="63191" marR="63191" marT="31595" marB="3159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0884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36718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e 9">
            <a:extLst>
              <a:ext uri="{FF2B5EF4-FFF2-40B4-BE49-F238E27FC236}">
                <a16:creationId xmlns:a16="http://schemas.microsoft.com/office/drawing/2014/main" id="{ABDF01F4-1B2A-8D72-DE63-2B46CE5BD1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990" y="1812290"/>
            <a:ext cx="5338614" cy="2990240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E44CF455-547C-4001-9BD6-A15C2D42E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85" y="132212"/>
            <a:ext cx="4433595" cy="618018"/>
          </a:xfrm>
        </p:spPr>
        <p:txBody>
          <a:bodyPr>
            <a:noAutofit/>
          </a:bodyPr>
          <a:lstStyle/>
          <a:p>
            <a:r>
              <a:rPr lang="nb-NO" sz="2400" dirty="0"/>
              <a:t>Eksempel - åpningsgrafikk</a:t>
            </a:r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147623BF-C257-4572-BDF2-2CCD89FF2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7712" y="2612816"/>
            <a:ext cx="1632368" cy="1632368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9C4DB67-F320-4D85-8EFF-972D62AA86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3949" y="2730662"/>
            <a:ext cx="1632368" cy="1632368"/>
          </a:xfrm>
          <a:prstGeom prst="rect">
            <a:avLst/>
          </a:prstGeom>
        </p:spPr>
      </p:pic>
      <p:graphicFrame>
        <p:nvGraphicFramePr>
          <p:cNvPr id="7" name="Tabell 6">
            <a:extLst>
              <a:ext uri="{FF2B5EF4-FFF2-40B4-BE49-F238E27FC236}">
                <a16:creationId xmlns:a16="http://schemas.microsoft.com/office/drawing/2014/main" id="{E2F7407E-2C7A-4193-AC61-781E8C4C0B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587906"/>
              </p:ext>
            </p:extLst>
          </p:nvPr>
        </p:nvGraphicFramePr>
        <p:xfrm>
          <a:off x="5195031" y="3758268"/>
          <a:ext cx="1334532" cy="4034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4532">
                  <a:extLst>
                    <a:ext uri="{9D8B030D-6E8A-4147-A177-3AD203B41FA5}">
                      <a16:colId xmlns:a16="http://schemas.microsoft.com/office/drawing/2014/main" val="2047703042"/>
                    </a:ext>
                  </a:extLst>
                </a:gridCol>
              </a:tblGrid>
              <a:tr h="201713">
                <a:tc>
                  <a:txBody>
                    <a:bodyPr/>
                    <a:lstStyle/>
                    <a:p>
                      <a:pPr algn="ctr"/>
                      <a:r>
                        <a:rPr lang="nb-NO" sz="600" b="0" dirty="0">
                          <a:solidFill>
                            <a:schemeClr val="tx1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10/11/2019</a:t>
                      </a:r>
                    </a:p>
                  </a:txBody>
                  <a:tcPr marL="59030" marR="59030" marT="29515" marB="29515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647164"/>
                  </a:ext>
                </a:extLst>
              </a:tr>
              <a:tr h="201713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tx1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  Leikvollhallen</a:t>
                      </a:r>
                    </a:p>
                  </a:txBody>
                  <a:tcPr marL="59030" marR="59030" marT="29515" marB="2951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0884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10147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CEAF786-9203-48D6-972E-F784AC5BD0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3. Statistikkgrafikk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084700E-D1A1-42A2-AEAE-CF44C73B6A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Gå på neste side for å sette opp</a:t>
            </a:r>
          </a:p>
        </p:txBody>
      </p:sp>
    </p:spTree>
    <p:extLst>
      <p:ext uri="{BB962C8B-B14F-4D97-AF65-F5344CB8AC3E}">
        <p14:creationId xmlns:p14="http://schemas.microsoft.com/office/powerpoint/2010/main" val="27399955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1B9E3A00-F697-1B67-0F89-A6060ACA53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8419" y="1423750"/>
            <a:ext cx="5263186" cy="2947992"/>
          </a:xfrm>
          <a:prstGeom prst="rect">
            <a:avLst/>
          </a:prstGeom>
        </p:spPr>
      </p:pic>
      <p:graphicFrame>
        <p:nvGraphicFramePr>
          <p:cNvPr id="7" name="Tabell 6">
            <a:extLst>
              <a:ext uri="{FF2B5EF4-FFF2-40B4-BE49-F238E27FC236}">
                <a16:creationId xmlns:a16="http://schemas.microsoft.com/office/drawing/2014/main" id="{58FE8448-71DC-4A32-979A-AA0895A5EE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6192020"/>
              </p:ext>
            </p:extLst>
          </p:nvPr>
        </p:nvGraphicFramePr>
        <p:xfrm>
          <a:off x="3268419" y="1994185"/>
          <a:ext cx="5263186" cy="23775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52077">
                  <a:extLst>
                    <a:ext uri="{9D8B030D-6E8A-4147-A177-3AD203B41FA5}">
                      <a16:colId xmlns:a16="http://schemas.microsoft.com/office/drawing/2014/main" val="1386098963"/>
                    </a:ext>
                  </a:extLst>
                </a:gridCol>
                <a:gridCol w="255977">
                  <a:extLst>
                    <a:ext uri="{9D8B030D-6E8A-4147-A177-3AD203B41FA5}">
                      <a16:colId xmlns:a16="http://schemas.microsoft.com/office/drawing/2014/main" val="4219121091"/>
                    </a:ext>
                  </a:extLst>
                </a:gridCol>
                <a:gridCol w="1072907">
                  <a:extLst>
                    <a:ext uri="{9D8B030D-6E8A-4147-A177-3AD203B41FA5}">
                      <a16:colId xmlns:a16="http://schemas.microsoft.com/office/drawing/2014/main" val="2817021843"/>
                    </a:ext>
                  </a:extLst>
                </a:gridCol>
                <a:gridCol w="235611">
                  <a:extLst>
                    <a:ext uri="{9D8B030D-6E8A-4147-A177-3AD203B41FA5}">
                      <a16:colId xmlns:a16="http://schemas.microsoft.com/office/drawing/2014/main" val="4175379913"/>
                    </a:ext>
                  </a:extLst>
                </a:gridCol>
                <a:gridCol w="1846614">
                  <a:extLst>
                    <a:ext uri="{9D8B030D-6E8A-4147-A177-3AD203B41FA5}">
                      <a16:colId xmlns:a16="http://schemas.microsoft.com/office/drawing/2014/main" val="3877733185"/>
                    </a:ext>
                  </a:extLst>
                </a:gridCol>
              </a:tblGrid>
              <a:tr h="283607">
                <a:tc>
                  <a:txBody>
                    <a:bodyPr/>
                    <a:lstStyle/>
                    <a:p>
                      <a:pPr algn="ctr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b-NO" sz="8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25255967"/>
                  </a:ext>
                </a:extLst>
              </a:tr>
              <a:tr h="251496">
                <a:tc>
                  <a:txBody>
                    <a:bodyPr/>
                    <a:lstStyle/>
                    <a:p>
                      <a:pPr algn="r"/>
                      <a:r>
                        <a:rPr lang="nb-NO" sz="1000" b="1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«Hjemmelag»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1000" b="1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b="1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STATISTIKK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1000" b="1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b="1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«Bortelag»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12802057"/>
                  </a:ext>
                </a:extLst>
              </a:tr>
              <a:tr h="251496">
                <a:tc>
                  <a:txBody>
                    <a:bodyPr/>
                    <a:lstStyle/>
                    <a:p>
                      <a:pPr algn="r"/>
                      <a:r>
                        <a:rPr lang="nb-NO" sz="10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32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Poeng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24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59083778"/>
                  </a:ext>
                </a:extLst>
              </a:tr>
              <a:tr h="251496">
                <a:tc>
                  <a:txBody>
                    <a:bodyPr/>
                    <a:lstStyle/>
                    <a:p>
                      <a:pPr algn="r"/>
                      <a:r>
                        <a:rPr lang="nb-NO" sz="10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55%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3P%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45%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16545735"/>
                  </a:ext>
                </a:extLst>
              </a:tr>
              <a:tr h="251496">
                <a:tc>
                  <a:txBody>
                    <a:bodyPr/>
                    <a:lstStyle/>
                    <a:p>
                      <a:pPr algn="r"/>
                      <a:r>
                        <a:rPr lang="nb-NO" sz="10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67%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2P%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33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25913744"/>
                  </a:ext>
                </a:extLst>
              </a:tr>
              <a:tr h="251496">
                <a:tc>
                  <a:txBody>
                    <a:bodyPr/>
                    <a:lstStyle/>
                    <a:p>
                      <a:pPr algn="r"/>
                      <a:r>
                        <a:rPr lang="nb-NO" sz="10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85%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1P%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95%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23215425"/>
                  </a:ext>
                </a:extLst>
              </a:tr>
              <a:tr h="251496">
                <a:tc>
                  <a:txBody>
                    <a:bodyPr/>
                    <a:lstStyle/>
                    <a:p>
                      <a:pPr algn="r"/>
                      <a:r>
                        <a:rPr lang="nb-NO" sz="10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16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Returer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18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83011552"/>
                  </a:ext>
                </a:extLst>
              </a:tr>
              <a:tr h="333481">
                <a:tc>
                  <a:txBody>
                    <a:bodyPr/>
                    <a:lstStyle/>
                    <a:p>
                      <a:pPr algn="r"/>
                      <a:r>
                        <a:rPr lang="nb-NO" sz="10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5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Assist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9</a:t>
                      </a:r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43932650"/>
                  </a:ext>
                </a:extLst>
              </a:tr>
              <a:tr h="251496">
                <a:tc>
                  <a:txBody>
                    <a:bodyPr/>
                    <a:lstStyle/>
                    <a:p>
                      <a:pPr algn="ctr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b-NO" sz="1000" dirty="0"/>
                    </a:p>
                  </a:txBody>
                  <a:tcPr marL="59872" marR="59872" marT="29936" marB="299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575947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17994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e 7">
            <a:extLst>
              <a:ext uri="{FF2B5EF4-FFF2-40B4-BE49-F238E27FC236}">
                <a16:creationId xmlns:a16="http://schemas.microsoft.com/office/drawing/2014/main" id="{5CA92A56-0059-A540-1C93-5B1231EDCF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085" y="1590850"/>
            <a:ext cx="5598744" cy="3135942"/>
          </a:xfrm>
          <a:prstGeom prst="rect">
            <a:avLst/>
          </a:prstGeom>
        </p:spPr>
      </p:pic>
      <p:graphicFrame>
        <p:nvGraphicFramePr>
          <p:cNvPr id="5" name="Tabell 4">
            <a:extLst>
              <a:ext uri="{FF2B5EF4-FFF2-40B4-BE49-F238E27FC236}">
                <a16:creationId xmlns:a16="http://schemas.microsoft.com/office/drawing/2014/main" id="{725914EE-0FA6-4281-A070-13DD5D35DE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2146858"/>
              </p:ext>
            </p:extLst>
          </p:nvPr>
        </p:nvGraphicFramePr>
        <p:xfrm>
          <a:off x="3067084" y="2184206"/>
          <a:ext cx="5598745" cy="254258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70158">
                  <a:extLst>
                    <a:ext uri="{9D8B030D-6E8A-4147-A177-3AD203B41FA5}">
                      <a16:colId xmlns:a16="http://schemas.microsoft.com/office/drawing/2014/main" val="1386098963"/>
                    </a:ext>
                  </a:extLst>
                </a:gridCol>
                <a:gridCol w="272297">
                  <a:extLst>
                    <a:ext uri="{9D8B030D-6E8A-4147-A177-3AD203B41FA5}">
                      <a16:colId xmlns:a16="http://schemas.microsoft.com/office/drawing/2014/main" val="4219121091"/>
                    </a:ext>
                  </a:extLst>
                </a:gridCol>
                <a:gridCol w="1141311">
                  <a:extLst>
                    <a:ext uri="{9D8B030D-6E8A-4147-A177-3AD203B41FA5}">
                      <a16:colId xmlns:a16="http://schemas.microsoft.com/office/drawing/2014/main" val="2817021843"/>
                    </a:ext>
                  </a:extLst>
                </a:gridCol>
                <a:gridCol w="250633">
                  <a:extLst>
                    <a:ext uri="{9D8B030D-6E8A-4147-A177-3AD203B41FA5}">
                      <a16:colId xmlns:a16="http://schemas.microsoft.com/office/drawing/2014/main" val="4175379913"/>
                    </a:ext>
                  </a:extLst>
                </a:gridCol>
                <a:gridCol w="1964346">
                  <a:extLst>
                    <a:ext uri="{9D8B030D-6E8A-4147-A177-3AD203B41FA5}">
                      <a16:colId xmlns:a16="http://schemas.microsoft.com/office/drawing/2014/main" val="3877733185"/>
                    </a:ext>
                  </a:extLst>
                </a:gridCol>
              </a:tblGrid>
              <a:tr h="303292">
                <a:tc>
                  <a:txBody>
                    <a:bodyPr/>
                    <a:lstStyle/>
                    <a:p>
                      <a:pPr algn="ctr"/>
                      <a:endParaRPr lang="nb-NO" sz="1100" dirty="0">
                        <a:solidFill>
                          <a:srgbClr val="002060"/>
                        </a:solidFill>
                        <a:latin typeface="Open Sans" panose="020B0806030504020204" pitchFamily="34" charset="0"/>
                        <a:ea typeface="Open Sans" panose="020B0806030504020204" pitchFamily="34" charset="0"/>
                        <a:cs typeface="Open Sans" panose="020B0806030504020204" pitchFamily="34" charset="0"/>
                      </a:endParaRPr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b-NO" sz="1100" dirty="0">
                        <a:solidFill>
                          <a:srgbClr val="002060"/>
                        </a:solidFill>
                        <a:latin typeface="Open Sans" panose="020B0806030504020204" pitchFamily="34" charset="0"/>
                        <a:ea typeface="Open Sans" panose="020B0806030504020204" pitchFamily="34" charset="0"/>
                        <a:cs typeface="Open Sans" panose="020B0806030504020204" pitchFamily="34" charset="0"/>
                      </a:endParaRPr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b-NO" sz="800" dirty="0">
                        <a:solidFill>
                          <a:srgbClr val="002060"/>
                        </a:solidFill>
                        <a:latin typeface="Open Sans" panose="020B0806030504020204" pitchFamily="34" charset="0"/>
                        <a:ea typeface="Open Sans" panose="020B0806030504020204" pitchFamily="34" charset="0"/>
                        <a:cs typeface="Open Sans" panose="020B0806030504020204" pitchFamily="34" charset="0"/>
                      </a:endParaRPr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b-NO" sz="1100" dirty="0">
                        <a:solidFill>
                          <a:srgbClr val="002060"/>
                        </a:solidFill>
                        <a:latin typeface="Open Sans" panose="020B0806030504020204" pitchFamily="34" charset="0"/>
                        <a:ea typeface="Open Sans" panose="020B0806030504020204" pitchFamily="34" charset="0"/>
                        <a:cs typeface="Open Sans" panose="020B0806030504020204" pitchFamily="34" charset="0"/>
                      </a:endParaRPr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b-NO" sz="1100" dirty="0">
                        <a:solidFill>
                          <a:srgbClr val="002060"/>
                        </a:solidFill>
                        <a:latin typeface="Open Sans" panose="020B0806030504020204" pitchFamily="34" charset="0"/>
                        <a:ea typeface="Open Sans" panose="020B0806030504020204" pitchFamily="34" charset="0"/>
                        <a:cs typeface="Open Sans" panose="020B0806030504020204" pitchFamily="34" charset="0"/>
                      </a:endParaRPr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25255967"/>
                  </a:ext>
                </a:extLst>
              </a:tr>
              <a:tr h="268952">
                <a:tc>
                  <a:txBody>
                    <a:bodyPr/>
                    <a:lstStyle/>
                    <a:p>
                      <a:pPr algn="r"/>
                      <a:r>
                        <a:rPr lang="nb-NO" sz="1100" b="1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Bergen Elite</a:t>
                      </a:r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1100" b="1" dirty="0">
                        <a:solidFill>
                          <a:srgbClr val="002060"/>
                        </a:solidFill>
                        <a:latin typeface="Open Sans" panose="020B0806030504020204" pitchFamily="34" charset="0"/>
                        <a:ea typeface="Open Sans" panose="020B0806030504020204" pitchFamily="34" charset="0"/>
                        <a:cs typeface="Open Sans" panose="020B0806030504020204" pitchFamily="34" charset="0"/>
                      </a:endParaRPr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1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STATISTIKK</a:t>
                      </a:r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1100" b="1" dirty="0">
                        <a:solidFill>
                          <a:srgbClr val="002060"/>
                        </a:solidFill>
                        <a:latin typeface="Open Sans" panose="020B0806030504020204" pitchFamily="34" charset="0"/>
                        <a:ea typeface="Open Sans" panose="020B0806030504020204" pitchFamily="34" charset="0"/>
                        <a:cs typeface="Open Sans" panose="020B0806030504020204" pitchFamily="34" charset="0"/>
                      </a:endParaRPr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100" b="1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Bærum Basket</a:t>
                      </a:r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12802057"/>
                  </a:ext>
                </a:extLst>
              </a:tr>
              <a:tr h="268952">
                <a:tc>
                  <a:txBody>
                    <a:bodyPr/>
                    <a:lstStyle/>
                    <a:p>
                      <a:pPr algn="r"/>
                      <a:r>
                        <a:rPr lang="nb-NO" sz="11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32</a:t>
                      </a:r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1100" dirty="0">
                        <a:solidFill>
                          <a:srgbClr val="002060"/>
                        </a:solidFill>
                        <a:latin typeface="Open Sans" panose="020B0806030504020204" pitchFamily="34" charset="0"/>
                        <a:ea typeface="Open Sans" panose="020B0806030504020204" pitchFamily="34" charset="0"/>
                        <a:cs typeface="Open Sans" panose="020B0806030504020204" pitchFamily="34" charset="0"/>
                      </a:endParaRPr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Poeng</a:t>
                      </a:r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1100" dirty="0">
                        <a:solidFill>
                          <a:srgbClr val="002060"/>
                        </a:solidFill>
                        <a:latin typeface="Open Sans" panose="020B0806030504020204" pitchFamily="34" charset="0"/>
                        <a:ea typeface="Open Sans" panose="020B0806030504020204" pitchFamily="34" charset="0"/>
                        <a:cs typeface="Open Sans" panose="020B0806030504020204" pitchFamily="34" charset="0"/>
                      </a:endParaRPr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32</a:t>
                      </a:r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59083778"/>
                  </a:ext>
                </a:extLst>
              </a:tr>
              <a:tr h="268952">
                <a:tc>
                  <a:txBody>
                    <a:bodyPr/>
                    <a:lstStyle/>
                    <a:p>
                      <a:pPr algn="r"/>
                      <a:r>
                        <a:rPr lang="nb-NO" sz="11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55%</a:t>
                      </a:r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1100" dirty="0">
                        <a:solidFill>
                          <a:srgbClr val="002060"/>
                        </a:solidFill>
                        <a:latin typeface="Open Sans" panose="020B0806030504020204" pitchFamily="34" charset="0"/>
                        <a:ea typeface="Open Sans" panose="020B0806030504020204" pitchFamily="34" charset="0"/>
                        <a:cs typeface="Open Sans" panose="020B0806030504020204" pitchFamily="34" charset="0"/>
                      </a:endParaRPr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3P%</a:t>
                      </a:r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1100" dirty="0">
                        <a:solidFill>
                          <a:srgbClr val="002060"/>
                        </a:solidFill>
                        <a:latin typeface="Open Sans" panose="020B0806030504020204" pitchFamily="34" charset="0"/>
                        <a:ea typeface="Open Sans" panose="020B0806030504020204" pitchFamily="34" charset="0"/>
                        <a:cs typeface="Open Sans" panose="020B0806030504020204" pitchFamily="34" charset="0"/>
                      </a:endParaRPr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45%</a:t>
                      </a:r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16545735"/>
                  </a:ext>
                </a:extLst>
              </a:tr>
              <a:tr h="268952">
                <a:tc>
                  <a:txBody>
                    <a:bodyPr/>
                    <a:lstStyle/>
                    <a:p>
                      <a:pPr algn="r"/>
                      <a:r>
                        <a:rPr lang="nb-NO" sz="11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67%</a:t>
                      </a:r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1100" dirty="0">
                        <a:solidFill>
                          <a:srgbClr val="002060"/>
                        </a:solidFill>
                        <a:latin typeface="Open Sans" panose="020B0806030504020204" pitchFamily="34" charset="0"/>
                        <a:ea typeface="Open Sans" panose="020B0806030504020204" pitchFamily="34" charset="0"/>
                        <a:cs typeface="Open Sans" panose="020B0806030504020204" pitchFamily="34" charset="0"/>
                      </a:endParaRPr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2P%</a:t>
                      </a:r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1100" dirty="0">
                        <a:solidFill>
                          <a:srgbClr val="002060"/>
                        </a:solidFill>
                        <a:latin typeface="Open Sans" panose="020B0806030504020204" pitchFamily="34" charset="0"/>
                        <a:ea typeface="Open Sans" panose="020B0806030504020204" pitchFamily="34" charset="0"/>
                        <a:cs typeface="Open Sans" panose="020B0806030504020204" pitchFamily="34" charset="0"/>
                      </a:endParaRPr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33</a:t>
                      </a:r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25913744"/>
                  </a:ext>
                </a:extLst>
              </a:tr>
              <a:tr h="268952">
                <a:tc>
                  <a:txBody>
                    <a:bodyPr/>
                    <a:lstStyle/>
                    <a:p>
                      <a:pPr algn="r"/>
                      <a:r>
                        <a:rPr lang="nb-NO" sz="11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85%</a:t>
                      </a:r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1100" dirty="0">
                        <a:solidFill>
                          <a:srgbClr val="002060"/>
                        </a:solidFill>
                        <a:latin typeface="Open Sans" panose="020B0806030504020204" pitchFamily="34" charset="0"/>
                        <a:ea typeface="Open Sans" panose="020B0806030504020204" pitchFamily="34" charset="0"/>
                        <a:cs typeface="Open Sans" panose="020B0806030504020204" pitchFamily="34" charset="0"/>
                      </a:endParaRPr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1P%</a:t>
                      </a:r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1100" dirty="0">
                        <a:solidFill>
                          <a:srgbClr val="002060"/>
                        </a:solidFill>
                        <a:latin typeface="Open Sans" panose="020B0806030504020204" pitchFamily="34" charset="0"/>
                        <a:ea typeface="Open Sans" panose="020B0806030504020204" pitchFamily="34" charset="0"/>
                        <a:cs typeface="Open Sans" panose="020B0806030504020204" pitchFamily="34" charset="0"/>
                      </a:endParaRPr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95%</a:t>
                      </a:r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23215425"/>
                  </a:ext>
                </a:extLst>
              </a:tr>
              <a:tr h="268952">
                <a:tc>
                  <a:txBody>
                    <a:bodyPr/>
                    <a:lstStyle/>
                    <a:p>
                      <a:pPr algn="r"/>
                      <a:r>
                        <a:rPr lang="nb-NO" sz="11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16</a:t>
                      </a:r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1100" dirty="0">
                        <a:solidFill>
                          <a:srgbClr val="002060"/>
                        </a:solidFill>
                        <a:latin typeface="Open Sans" panose="020B0806030504020204" pitchFamily="34" charset="0"/>
                        <a:ea typeface="Open Sans" panose="020B0806030504020204" pitchFamily="34" charset="0"/>
                        <a:cs typeface="Open Sans" panose="020B0806030504020204" pitchFamily="34" charset="0"/>
                      </a:endParaRPr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Returer</a:t>
                      </a:r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1100" dirty="0">
                        <a:solidFill>
                          <a:srgbClr val="002060"/>
                        </a:solidFill>
                        <a:latin typeface="Open Sans" panose="020B0806030504020204" pitchFamily="34" charset="0"/>
                        <a:ea typeface="Open Sans" panose="020B0806030504020204" pitchFamily="34" charset="0"/>
                        <a:cs typeface="Open Sans" panose="020B0806030504020204" pitchFamily="34" charset="0"/>
                      </a:endParaRPr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18</a:t>
                      </a:r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83011552"/>
                  </a:ext>
                </a:extLst>
              </a:tr>
              <a:tr h="356630">
                <a:tc>
                  <a:txBody>
                    <a:bodyPr/>
                    <a:lstStyle/>
                    <a:p>
                      <a:pPr algn="r"/>
                      <a:r>
                        <a:rPr lang="nb-NO" sz="11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5</a:t>
                      </a:r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1100" dirty="0">
                        <a:solidFill>
                          <a:srgbClr val="002060"/>
                        </a:solidFill>
                        <a:latin typeface="Open Sans" panose="020B0806030504020204" pitchFamily="34" charset="0"/>
                        <a:ea typeface="Open Sans" panose="020B0806030504020204" pitchFamily="34" charset="0"/>
                        <a:cs typeface="Open Sans" panose="020B0806030504020204" pitchFamily="34" charset="0"/>
                      </a:endParaRPr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Assist</a:t>
                      </a:r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1100" dirty="0">
                        <a:solidFill>
                          <a:srgbClr val="002060"/>
                        </a:solidFill>
                        <a:latin typeface="Open Sans" panose="020B0806030504020204" pitchFamily="34" charset="0"/>
                        <a:ea typeface="Open Sans" panose="020B0806030504020204" pitchFamily="34" charset="0"/>
                        <a:cs typeface="Open Sans" panose="020B0806030504020204" pitchFamily="34" charset="0"/>
                      </a:endParaRPr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rgbClr val="002060"/>
                          </a:solidFill>
                          <a:latin typeface="Open Sans" panose="020B0806030504020204" pitchFamily="34" charset="0"/>
                          <a:ea typeface="Open Sans" panose="020B0806030504020204" pitchFamily="34" charset="0"/>
                          <a:cs typeface="Open Sans" panose="020B0806030504020204" pitchFamily="34" charset="0"/>
                        </a:rPr>
                        <a:t>9</a:t>
                      </a:r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43932650"/>
                  </a:ext>
                </a:extLst>
              </a:tr>
              <a:tr h="268952">
                <a:tc>
                  <a:txBody>
                    <a:bodyPr/>
                    <a:lstStyle/>
                    <a:p>
                      <a:pPr algn="ctr"/>
                      <a:endParaRPr lang="nb-NO" sz="1100" dirty="0"/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b-NO" sz="1100" dirty="0"/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b-NO" sz="1100" dirty="0"/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b-NO" sz="1100" dirty="0"/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b-NO" sz="1100" dirty="0"/>
                    </a:p>
                  </a:txBody>
                  <a:tcPr marL="63689" marR="63689" marT="31844" marB="3184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57594780"/>
                  </a:ext>
                </a:extLst>
              </a:tr>
            </a:tbl>
          </a:graphicData>
        </a:graphic>
      </p:graphicFrame>
      <p:sp>
        <p:nvSpPr>
          <p:cNvPr id="6" name="Tittel 1">
            <a:extLst>
              <a:ext uri="{FF2B5EF4-FFF2-40B4-BE49-F238E27FC236}">
                <a16:creationId xmlns:a16="http://schemas.microsoft.com/office/drawing/2014/main" id="{58A2D7E4-6977-4239-87BB-08095C2484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85" y="132212"/>
            <a:ext cx="4433595" cy="618018"/>
          </a:xfrm>
        </p:spPr>
        <p:txBody>
          <a:bodyPr>
            <a:noAutofit/>
          </a:bodyPr>
          <a:lstStyle/>
          <a:p>
            <a:r>
              <a:rPr lang="nb-NO" sz="2400" dirty="0"/>
              <a:t>Eksempel - statistikkgrafikk</a:t>
            </a:r>
          </a:p>
        </p:txBody>
      </p:sp>
    </p:spTree>
    <p:extLst>
      <p:ext uri="{BB962C8B-B14F-4D97-AF65-F5344CB8AC3E}">
        <p14:creationId xmlns:p14="http://schemas.microsoft.com/office/powerpoint/2010/main" val="31610300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 mal ny test" id="{2A0E1294-5D08-4042-8E46-E53DD1C64CE4}" vid="{73C60C76-71AE-4C90-BC76-2154B107E8AB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BE31AAFE6757D4385D5332B948675ED" ma:contentTypeVersion="8" ma:contentTypeDescription="Opprett et nytt dokument." ma:contentTypeScope="" ma:versionID="279ed46e03e3d7c067d6a76d122fc5b9">
  <xsd:schema xmlns:xsd="http://www.w3.org/2001/XMLSchema" xmlns:xs="http://www.w3.org/2001/XMLSchema" xmlns:p="http://schemas.microsoft.com/office/2006/metadata/properties" xmlns:ns2="bcae501f-39b9-4ba6-8240-41d280134e31" targetNamespace="http://schemas.microsoft.com/office/2006/metadata/properties" ma:root="true" ma:fieldsID="a9ef9200ec6d0d11f672fdeee6c73266" ns2:_="">
    <xsd:import namespace="bcae501f-39b9-4ba6-8240-41d280134e3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ae501f-39b9-4ba6-8240-41d280134e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3693722-5A0D-47B0-9262-47A2B13EE09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233B8C2-4090-4884-93FA-7CFA6EB9FE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ae501f-39b9-4ba6-8240-41d280134e3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61A3F5-B342-45A8-BBF0-D0DB4279765C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PP mal ny test</Template>
  <TotalTime>1422</TotalTime>
  <Words>501</Words>
  <Application>Microsoft Office PowerPoint</Application>
  <PresentationFormat>Widescreen</PresentationFormat>
  <Paragraphs>294</Paragraphs>
  <Slides>13</Slides>
  <Notes>0</Notes>
  <HiddenSlides>0</HiddenSlides>
  <MMClips>0</MMClips>
  <ScaleCrop>false</ScaleCrop>
  <HeadingPairs>
    <vt:vector size="6" baseType="variant">
      <vt:variant>
        <vt:lpstr>Brukte skrifter</vt:lpstr>
      </vt:variant>
      <vt:variant>
        <vt:i4>7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13</vt:i4>
      </vt:variant>
    </vt:vector>
  </HeadingPairs>
  <TitlesOfParts>
    <vt:vector size="21" baseType="lpstr">
      <vt:lpstr>Aftika Bold</vt:lpstr>
      <vt:lpstr>Amplitude Bold</vt:lpstr>
      <vt:lpstr>Amplitude Book</vt:lpstr>
      <vt:lpstr>AmplitudeWide Light</vt:lpstr>
      <vt:lpstr>Arial</vt:lpstr>
      <vt:lpstr>Calibri</vt:lpstr>
      <vt:lpstr>Open Sans</vt:lpstr>
      <vt:lpstr>Office-tema</vt:lpstr>
      <vt:lpstr>Grafikkelementer  BLNO live stream</vt:lpstr>
      <vt:lpstr>Innhold</vt:lpstr>
      <vt:lpstr>Instruksjon</vt:lpstr>
      <vt:lpstr>2. Åpningsgrafikk</vt:lpstr>
      <vt:lpstr>PowerPoint-presentasjon</vt:lpstr>
      <vt:lpstr>Eksempel - åpningsgrafikk</vt:lpstr>
      <vt:lpstr>3. Statistikkgrafikk</vt:lpstr>
      <vt:lpstr>PowerPoint-presentasjon</vt:lpstr>
      <vt:lpstr>Eksempel - statistikkgrafikk</vt:lpstr>
      <vt:lpstr>3. Lagoppstilling</vt:lpstr>
      <vt:lpstr>Eksempel - statistikkgrafikk</vt:lpstr>
      <vt:lpstr>Eksempel - statistikkgrafikk</vt:lpstr>
      <vt:lpstr>PowerPoint-presentasjon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Grafikkelementer BLNO</dc:title>
  <dc:creator>Lundestad, Øivind</dc:creator>
  <cp:lastModifiedBy>Berg, Sjur</cp:lastModifiedBy>
  <cp:revision>19</cp:revision>
  <dcterms:created xsi:type="dcterms:W3CDTF">2019-08-13T13:37:35Z</dcterms:created>
  <dcterms:modified xsi:type="dcterms:W3CDTF">2022-09-01T13:33:01Z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0x010100CBE31AAFE6757D4385D5332B948675ED</vt:lpwstr>
  </property>
</Properties>
</file>