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59" r:id="rId6"/>
    <p:sldId id="261" r:id="rId7"/>
    <p:sldId id="262" r:id="rId8"/>
    <p:sldId id="264" r:id="rId9"/>
    <p:sldId id="266" r:id="rId10"/>
    <p:sldId id="263" r:id="rId11"/>
    <p:sldId id="273" r:id="rId12"/>
    <p:sldId id="265" r:id="rId13"/>
    <p:sldId id="267" r:id="rId14"/>
    <p:sldId id="268" r:id="rId15"/>
    <p:sldId id="270" r:id="rId16"/>
    <p:sldId id="269" r:id="rId17"/>
    <p:sldId id="271" r:id="rId18"/>
    <p:sldId id="272" r:id="rId19"/>
  </p:sldIdLst>
  <p:sldSz cx="12192000" cy="6858000"/>
  <p:notesSz cx="6797675" cy="9928225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C863F-C276-46E2-A4D1-27C606B7CC2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DCC68-8CC0-47D3-AC59-E56F781E20F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23853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2048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4203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18345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7365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013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2290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36806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57337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907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8981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34628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86675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9764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3480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382DCF9E-86B1-4795-AD24-3BD2C5E63F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0743"/>
            <a:ext cx="12192000" cy="788644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2A4C449-DB01-4416-B6E8-483D8B99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9" y="2024744"/>
            <a:ext cx="10058399" cy="204423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mplitude Bold" panose="02000806050000020004" pitchFamily="50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C38B60F-5252-4A5F-BB3F-6F1FF8BA5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4511"/>
            <a:ext cx="9144000" cy="100728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mplitude Book" panose="0200060605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CD59A8C-A1B0-4F7D-A25C-20B4558E16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2"/>
          <a:stretch/>
        </p:blipFill>
        <p:spPr>
          <a:xfrm>
            <a:off x="10176661" y="195537"/>
            <a:ext cx="1853533" cy="139066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981296-039D-42CD-BB63-0735737D2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2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2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A408D6-7E2D-4895-A551-92562899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9509448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BCB0942-96F1-47BA-A757-AC936323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Bilde 15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010D7B47-8D24-456F-A83E-3704ACC56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8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D517B-0432-4C28-8CCB-C1C7468C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A182D6-BC1A-4239-AE12-0FE0B9816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7123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E8AB8F-E57A-4E09-A901-4E0AA7E63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BA91BF-6DD0-4AE8-858B-7724B71AD0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02A5327-553C-4A4D-B479-A8362FFDF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E0EEF97-547A-49F8-BB89-F19EECAF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A2D82A3-F884-4272-897A-DAABC95B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0DAA0B5-DD8F-4D90-9AA1-F8E1DF8C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870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C188FA-3A21-4862-951C-9032E391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405224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84E3F4B-0898-4F13-A192-BDCC106D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536C8D2-BE58-4EC5-B2C6-B2A2C5560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9723970-F694-4144-A377-BFEA37B6A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71476B8-A118-4730-BAC0-2BBE38D4C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13BD75C8-388E-4D7F-A9EF-CF1A1CFC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634DA2-04A1-43BC-8D0D-01F18A5F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61A6F8F-06AF-4C67-AC27-97900ED9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663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1641B0-E96D-49E0-91E2-D2E81B6F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194586E-F759-42B7-9818-30ECB122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F83F1EE8-00CD-4FCC-BA94-F9431AA7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0F1CE9A-B024-4E79-8CE9-CB750BCF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96420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5565DCB-AFBA-40FE-B3B7-49785EAD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341D397-99D4-4866-BF94-BF7D19C7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6282560-DCFB-471E-80C1-74D17F3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3384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A06270-511C-4068-B5FF-E764E93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64E8FAC-0A46-4922-8D9E-716FF3519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F5BF57-9DCA-49B9-A251-D37B3D1A1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76E5630-B552-4A05-96E6-E3D04F4EB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040B6DE-332B-4485-AEB2-B186D89B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A826E6F-DA37-464D-A491-DBAE0BF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889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30D4CC-BA90-4A9C-86E8-D23199B5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004A84D-C1F9-44D8-82FA-74A419F62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69024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6B1CE3-F7F5-4301-85A8-8EA42B2D3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EC9D366-50B2-49BD-BFC7-CA56D742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01.09.2022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0EA6A08-3F89-4E3C-93F7-8E88C6D0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7337E67-EC5B-4D33-93EC-7D708881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0045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06F86BB-7DBD-48CF-B8E8-0ED5238B1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8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9136BA-DDE5-41D7-B5AE-7BDB156DB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D10E3-785E-4BC7-B4EB-F78B1CFEB038}"/>
              </a:ext>
            </a:extLst>
          </p:cNvPr>
          <p:cNvSpPr/>
          <p:nvPr userDrawn="1"/>
        </p:nvSpPr>
        <p:spPr>
          <a:xfrm>
            <a:off x="838200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FCA387BE-FD18-4768-8BA5-FAD94D10C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DBD33368-18D6-4C6A-8294-B8C7A1FF86D3}"/>
              </a:ext>
            </a:extLst>
          </p:cNvPr>
          <p:cNvSpPr/>
          <p:nvPr userDrawn="1"/>
        </p:nvSpPr>
        <p:spPr>
          <a:xfrm>
            <a:off x="7179427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D56574B-1789-4763-95E1-D1845E26B95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3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8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Amplitude Bold" panose="0200080605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C55C12-E833-4A67-89A0-6C40771B17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Grafikkpakke BLNO 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FFB818F-BCB9-41F9-9136-920F95955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Vedlegg til veileder videoproduksjon BLNO</a:t>
            </a:r>
          </a:p>
        </p:txBody>
      </p:sp>
    </p:spTree>
    <p:extLst>
      <p:ext uri="{BB962C8B-B14F-4D97-AF65-F5344CB8AC3E}">
        <p14:creationId xmlns:p14="http://schemas.microsoft.com/office/powerpoint/2010/main" val="8974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5113E1-587B-4CFB-A4E9-220237569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nb-NO" dirty="0"/>
              <a:t>Grafikk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D6495CF-1236-407F-B4DB-DC25DAECA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221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b-NO" dirty="0"/>
              <a:t>Det er utviklet fire (4) grafiske elementer for BLNO live sending:</a:t>
            </a:r>
          </a:p>
          <a:p>
            <a:pPr lvl="1"/>
            <a:r>
              <a:rPr lang="nb-NO" dirty="0"/>
              <a:t>BLNO topplogo -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benyttes på alle kamper</a:t>
            </a:r>
          </a:p>
          <a:p>
            <a:pPr lvl="1"/>
            <a:r>
              <a:rPr lang="nb-NO" dirty="0"/>
              <a:t>Åpningsgrafikk –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benyttes på alle kamper</a:t>
            </a:r>
          </a:p>
          <a:p>
            <a:pPr lvl="1"/>
            <a:r>
              <a:rPr lang="nb-NO" dirty="0"/>
              <a:t>Statistikkgrafikk – valgfri for klubb</a:t>
            </a:r>
          </a:p>
          <a:p>
            <a:pPr lvl="1"/>
            <a:r>
              <a:rPr lang="nb-NO" dirty="0"/>
              <a:t>Sponsorgrafikk – valgfri for klubb</a:t>
            </a:r>
          </a:p>
          <a:p>
            <a:pPr marL="457200" lvl="1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Det er kun de overnevnte grafiske elementene som er godkjent for bruk på videoproduksjon for BLNO. Det er ikke tillatt å benytte seg av egne løsninger. 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Grafikken må settes opp i PowerPoint før de importeres til </a:t>
            </a:r>
            <a:r>
              <a:rPr lang="nb-NO" dirty="0" err="1"/>
              <a:t>SlingStudio</a:t>
            </a:r>
            <a:r>
              <a:rPr lang="nb-NO" dirty="0"/>
              <a:t>. Unntak: BLNO topplogo trenger ikke å settes opp – den importeres direkte.</a:t>
            </a:r>
          </a:p>
        </p:txBody>
      </p:sp>
    </p:spTree>
    <p:extLst>
      <p:ext uri="{BB962C8B-B14F-4D97-AF65-F5344CB8AC3E}">
        <p14:creationId xmlns:p14="http://schemas.microsoft.com/office/powerpoint/2010/main" val="1426192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BC3E13-4E60-44B2-ABC0-4C08F0056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Sette opp grafikk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FB786F7-9E7E-486D-AC28-275962709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De grafiske elementene må settes opp i PowerPoint før de importeres til </a:t>
            </a:r>
            <a:r>
              <a:rPr lang="nb-NO" dirty="0" err="1"/>
              <a:t>SlingStudio</a:t>
            </a:r>
            <a:r>
              <a:rPr lang="nb-NO" dirty="0"/>
              <a:t>. Dette gjøres i en separat oppsett-fil med navn </a:t>
            </a:r>
            <a:r>
              <a:rPr lang="nb-NO" dirty="0">
                <a:latin typeface="Amplitude Bold" panose="02000806050000020004" pitchFamily="50" charset="0"/>
              </a:rPr>
              <a:t>Grafikkelementer BLNO.pptx </a:t>
            </a:r>
            <a:r>
              <a:rPr lang="nb-NO" dirty="0"/>
              <a:t>som sendes til klubben sammen med denne instruksjonen. Det sendes en til kvinnelagene og en til herrelagene.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Ved å følge instruksjonene i oppsett-filen og eksportere grafikken fra PowerPoint har du klargjort grafikken til importering til </a:t>
            </a:r>
            <a:r>
              <a:rPr lang="nb-NO" dirty="0" err="1"/>
              <a:t>SlingStudio</a:t>
            </a:r>
            <a:r>
              <a:rPr lang="nb-NO" dirty="0"/>
              <a:t>. For å importere grafikk kan du følge instruksjonene på neste side.</a:t>
            </a:r>
          </a:p>
        </p:txBody>
      </p:sp>
    </p:spTree>
    <p:extLst>
      <p:ext uri="{BB962C8B-B14F-4D97-AF65-F5344CB8AC3E}">
        <p14:creationId xmlns:p14="http://schemas.microsoft.com/office/powerpoint/2010/main" val="1034947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18E547-9770-4481-97FC-1BEFF8699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FB5A9B8-ADAF-4164-81D7-E26BF2C87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92068" cy="4351338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Hvordan importerer jeg grafikk til </a:t>
            </a:r>
            <a:r>
              <a:rPr lang="nb-NO" sz="2400" dirty="0" err="1"/>
              <a:t>SlingStudio</a:t>
            </a:r>
            <a:r>
              <a:rPr lang="nb-NO" sz="2400" dirty="0"/>
              <a:t>?</a:t>
            </a:r>
          </a:p>
          <a:p>
            <a:pPr marL="0" indent="0">
              <a:buNone/>
            </a:pPr>
            <a:endParaRPr lang="nb-NO" sz="2000" dirty="0"/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USB-minnebrikken til datamaskinen. Flytt over grafikkfilen BLNO Score Card til minnebrikken. Koble fra minnebrikken.</a:t>
            </a:r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minnebrikken til </a:t>
            </a:r>
            <a:r>
              <a:rPr lang="nb-NO" sz="2400" dirty="0" err="1"/>
              <a:t>SlingStudio</a:t>
            </a:r>
            <a:r>
              <a:rPr lang="nb-NO" sz="2400" dirty="0"/>
              <a:t> ved hjelp av ledningen USB-C </a:t>
            </a:r>
            <a:r>
              <a:rPr lang="nb-NO" sz="2400" dirty="0" err="1"/>
              <a:t>Expander</a:t>
            </a:r>
            <a:r>
              <a:rPr lang="nb-NO" sz="2400" dirty="0"/>
              <a:t>.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72FBCC94-D35A-4C80-BD81-B370AD17DDDF}"/>
              </a:ext>
            </a:extLst>
          </p:cNvPr>
          <p:cNvSpPr txBox="1">
            <a:spLocks/>
          </p:cNvSpPr>
          <p:nvPr/>
        </p:nvSpPr>
        <p:spPr>
          <a:xfrm>
            <a:off x="8758108" y="2042975"/>
            <a:ext cx="2877424" cy="1958319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nb-NO" sz="24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b-NO" sz="1800" dirty="0">
                <a:latin typeface="Amplitude Bold" panose="02000806050000020004" pitchFamily="50" charset="0"/>
              </a:rPr>
              <a:t>Nødvendig utstyr:</a:t>
            </a:r>
          </a:p>
          <a:p>
            <a:pPr algn="ctr"/>
            <a:r>
              <a:rPr lang="nb-NO" sz="1800" dirty="0"/>
              <a:t>USB minnebrikke</a:t>
            </a:r>
          </a:p>
          <a:p>
            <a:pPr algn="ctr"/>
            <a:r>
              <a:rPr lang="nb-NO" sz="1800" dirty="0"/>
              <a:t>USB-C </a:t>
            </a:r>
            <a:r>
              <a:rPr lang="nb-NO" sz="1800" dirty="0" err="1"/>
              <a:t>Expander</a:t>
            </a:r>
            <a:endParaRPr lang="nb-NO" sz="1800" dirty="0"/>
          </a:p>
          <a:p>
            <a:pPr algn="ctr"/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3846660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949CFB-E2A8-4FEC-840A-7F81EA966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F20257-C1E4-4EF3-82E8-242497C48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199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nb-NO" dirty="0"/>
              <a:t>Åpne </a:t>
            </a:r>
            <a:r>
              <a:rPr lang="nb-NO" dirty="0" err="1"/>
              <a:t>SlingStudio</a:t>
            </a:r>
            <a:r>
              <a:rPr lang="nb-NO" dirty="0"/>
              <a:t> og start et prosjekt. Fra Graphics-fanen kan du trykke på + og velge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Graphic</a:t>
            </a:r>
            <a:r>
              <a:rPr lang="nb-NO" dirty="0"/>
              <a:t>.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b-NO" dirty="0"/>
              <a:t>Velg grafikken som du har laget til den aktuelle kampen.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b-NO" dirty="0"/>
              <a:t>Velg </a:t>
            </a:r>
            <a:r>
              <a:rPr lang="nb-NO" dirty="0" err="1"/>
              <a:t>Add</a:t>
            </a:r>
            <a:r>
              <a:rPr lang="nb-NO" dirty="0"/>
              <a:t> to Project.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C41266D8-2D9B-45B7-BAB2-B1BD181AF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154" y="1898242"/>
            <a:ext cx="3604342" cy="348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4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949CFB-E2A8-4FEC-840A-7F81EA966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F20257-C1E4-4EF3-82E8-242497C48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199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nb-NO" dirty="0"/>
              <a:t>Kontroller at grafikken er i korrekt størrelse i bildet.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nb-NO" dirty="0"/>
              <a:t>For å endre størrelse; beveg pekeren over grafikken i Graphics-fanen og klikk på de tre prikkene. Velg Edit fra menyen.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4D3D5DF0-7C85-46A2-8C6C-B081EC9B8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477" y="1472124"/>
            <a:ext cx="3010030" cy="391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57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949CFB-E2A8-4FEC-840A-7F81EA966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F20257-C1E4-4EF3-82E8-242497C48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199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8"/>
            </a:pPr>
            <a:r>
              <a:rPr lang="nb-NO" dirty="0"/>
              <a:t>Fjern evt. valgt for </a:t>
            </a:r>
            <a:r>
              <a:rPr lang="nb-NO" dirty="0" err="1"/>
              <a:t>Fit</a:t>
            </a:r>
            <a:r>
              <a:rPr lang="nb-NO" dirty="0"/>
              <a:t> to Full Screen og bruk pekeren til å endre størrelsen.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nb-NO" dirty="0"/>
              <a:t>Klikk Save</a:t>
            </a:r>
          </a:p>
          <a:p>
            <a:pPr marL="514350" indent="-514350">
              <a:buFont typeface="+mj-lt"/>
              <a:buAutoNum type="arabicPeriod" startAt="8"/>
            </a:pPr>
            <a:endParaRPr lang="nb-NO" dirty="0"/>
          </a:p>
          <a:p>
            <a:pPr marL="0" indent="0">
              <a:buNone/>
            </a:pPr>
            <a:r>
              <a:rPr lang="nb-NO" dirty="0"/>
              <a:t>Da er grafikken satt opp!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935E0D21-E8D7-4714-B259-51A963105E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698" y="1979801"/>
            <a:ext cx="4046796" cy="369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42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46D4B7-AB46-41A7-8955-794993C8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48D30AA-1DC1-44F7-A221-BDFB5DD4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b-NO" dirty="0"/>
              <a:t>Introduksjon</a:t>
            </a:r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 startAt="2"/>
            </a:pPr>
            <a:r>
              <a:rPr lang="nb-NO" dirty="0"/>
              <a:t>Resultattavle (Score Board)</a:t>
            </a:r>
          </a:p>
          <a:p>
            <a:pPr lvl="1"/>
            <a:r>
              <a:rPr lang="nb-NO" dirty="0"/>
              <a:t>Informasjon	</a:t>
            </a:r>
          </a:p>
          <a:p>
            <a:pPr lvl="1"/>
            <a:r>
              <a:rPr lang="nb-NO" dirty="0"/>
              <a:t>Hvordan importere resultattavle til </a:t>
            </a:r>
            <a:r>
              <a:rPr lang="nb-NO" dirty="0" err="1"/>
              <a:t>SlingStudio</a:t>
            </a:r>
            <a:r>
              <a:rPr lang="nb-NO" dirty="0"/>
              <a:t>?</a:t>
            </a:r>
          </a:p>
          <a:p>
            <a:pPr marL="457200" lvl="1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 startAt="2"/>
            </a:pPr>
            <a:r>
              <a:rPr lang="nb-NO" dirty="0"/>
              <a:t>Grafikk</a:t>
            </a:r>
          </a:p>
          <a:p>
            <a:pPr lvl="1"/>
            <a:r>
              <a:rPr lang="nb-NO" dirty="0"/>
              <a:t>Informasjon</a:t>
            </a:r>
          </a:p>
          <a:p>
            <a:pPr lvl="1"/>
            <a:r>
              <a:rPr lang="nb-NO" dirty="0"/>
              <a:t>Hvordan sette opp grafikk?</a:t>
            </a:r>
          </a:p>
          <a:p>
            <a:pPr lvl="1"/>
            <a:r>
              <a:rPr lang="nb-NO" dirty="0"/>
              <a:t>Hvordan importere grafikk til </a:t>
            </a:r>
            <a:r>
              <a:rPr lang="nb-NO" dirty="0" err="1"/>
              <a:t>SlingStudio</a:t>
            </a:r>
            <a:r>
              <a:rPr lang="nb-NO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610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C8E66D-5121-436D-9E72-B74B932AC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nb-NO" dirty="0"/>
              <a:t>Introduksjon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1772531-3C8D-46DE-9C9F-7455108A7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Ved direktesending av BLNO kamper er det noen kvalitetskrav som ligger til grunn. Resultattavle og grafikk på skjerm er en del av dette.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Denne oversikten gir informasjon om resultattavle og de grafiske elementene som finnes for BLNO. Merk at noe av grafikken er valgfri å benytte seg av.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Lykke til med produksjonen!</a:t>
            </a:r>
          </a:p>
        </p:txBody>
      </p:sp>
    </p:spTree>
    <p:extLst>
      <p:ext uri="{BB962C8B-B14F-4D97-AF65-F5344CB8AC3E}">
        <p14:creationId xmlns:p14="http://schemas.microsoft.com/office/powerpoint/2010/main" val="114280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9A0B43-378F-489E-9A05-81F52BDD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 startAt="2"/>
            </a:pPr>
            <a:r>
              <a:rPr lang="nb-NO" dirty="0"/>
              <a:t>Resultattavle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550CDD8-A12A-4391-9408-C6CADD145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BLNO Score Board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tas i bruk på alle BLNO sendinger. Grafikken fungerer som en </a:t>
            </a:r>
            <a:r>
              <a:rPr lang="nb-NO" dirty="0" err="1"/>
              <a:t>Custom</a:t>
            </a:r>
            <a:r>
              <a:rPr lang="nb-NO" dirty="0"/>
              <a:t> Score Board funksjon hvor lagnavn og resultat legges inn direkte fra programvaren. </a:t>
            </a:r>
          </a:p>
        </p:txBody>
      </p:sp>
      <p:grpSp>
        <p:nvGrpSpPr>
          <p:cNvPr id="9" name="Gruppe 8">
            <a:extLst>
              <a:ext uri="{FF2B5EF4-FFF2-40B4-BE49-F238E27FC236}">
                <a16:creationId xmlns:a16="http://schemas.microsoft.com/office/drawing/2014/main" id="{5C3EBC40-8494-38B2-A77B-F20D2DAB0309}"/>
              </a:ext>
            </a:extLst>
          </p:cNvPr>
          <p:cNvGrpSpPr/>
          <p:nvPr/>
        </p:nvGrpSpPr>
        <p:grpSpPr>
          <a:xfrm>
            <a:off x="790470" y="3733036"/>
            <a:ext cx="7208312" cy="1570810"/>
            <a:chOff x="790470" y="3733036"/>
            <a:chExt cx="7208312" cy="1570810"/>
          </a:xfrm>
        </p:grpSpPr>
        <p:pic>
          <p:nvPicPr>
            <p:cNvPr id="13" name="Bilde 12">
              <a:extLst>
                <a:ext uri="{FF2B5EF4-FFF2-40B4-BE49-F238E27FC236}">
                  <a16:creationId xmlns:a16="http://schemas.microsoft.com/office/drawing/2014/main" id="{12C2CA32-B2F5-F788-FA76-9E581ED4A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470" y="3733036"/>
              <a:ext cx="6866120" cy="1570810"/>
            </a:xfrm>
            <a:prstGeom prst="rect">
              <a:avLst/>
            </a:prstGeom>
          </p:spPr>
        </p:pic>
        <p:sp>
          <p:nvSpPr>
            <p:cNvPr id="8" name="TekstSylinder 7">
              <a:extLst>
                <a:ext uri="{FF2B5EF4-FFF2-40B4-BE49-F238E27FC236}">
                  <a16:creationId xmlns:a16="http://schemas.microsoft.com/office/drawing/2014/main" id="{72560502-B3BA-A033-ABB4-E9C963AF55E3}"/>
                </a:ext>
              </a:extLst>
            </p:cNvPr>
            <p:cNvSpPr txBox="1"/>
            <p:nvPr/>
          </p:nvSpPr>
          <p:spPr>
            <a:xfrm>
              <a:off x="838200" y="3842157"/>
              <a:ext cx="34150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4400" dirty="0">
                  <a:solidFill>
                    <a:srgbClr val="002060"/>
                  </a:solidFill>
                  <a:latin typeface="Open Sans" panose="020B0806030504020204" pitchFamily="34" charset="0"/>
                  <a:ea typeface="Open Sans" panose="020B0806030504020204" pitchFamily="34" charset="0"/>
                  <a:cs typeface="Open Sans" panose="020B0806030504020204" pitchFamily="34" charset="0"/>
                </a:rPr>
                <a:t>ABC         88</a:t>
              </a:r>
            </a:p>
          </p:txBody>
        </p:sp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4A4EBBE4-800D-D033-251F-1E387F104866}"/>
                </a:ext>
              </a:extLst>
            </p:cNvPr>
            <p:cNvSpPr txBox="1"/>
            <p:nvPr/>
          </p:nvSpPr>
          <p:spPr>
            <a:xfrm>
              <a:off x="4247395" y="3842156"/>
              <a:ext cx="34150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4400" dirty="0">
                  <a:solidFill>
                    <a:srgbClr val="002060"/>
                  </a:solidFill>
                  <a:latin typeface="Open Sans" panose="020B0806030504020204" pitchFamily="34" charset="0"/>
                  <a:ea typeface="Open Sans" panose="020B0806030504020204" pitchFamily="34" charset="0"/>
                  <a:cs typeface="Open Sans" panose="020B0806030504020204" pitchFamily="34" charset="0"/>
                </a:rPr>
                <a:t>ABC         98</a:t>
              </a:r>
            </a:p>
          </p:txBody>
        </p:sp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9C81FE7F-1B69-5F29-3EA3-AF6771BA34D5}"/>
                </a:ext>
              </a:extLst>
            </p:cNvPr>
            <p:cNvSpPr txBox="1"/>
            <p:nvPr/>
          </p:nvSpPr>
          <p:spPr>
            <a:xfrm>
              <a:off x="6552676" y="4780626"/>
              <a:ext cx="14461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2800" dirty="0">
                  <a:solidFill>
                    <a:srgbClr val="002060"/>
                  </a:solidFill>
                  <a:latin typeface="Open Sans" panose="020B0806030504020204" pitchFamily="34" charset="0"/>
                  <a:ea typeface="Open Sans" panose="020B0806030504020204" pitchFamily="34" charset="0"/>
                  <a:cs typeface="Open Sans" panose="020B0806030504020204" pitchFamily="34" charset="0"/>
                </a:rPr>
                <a:t>3rd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153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18E547-9770-4481-97FC-1BEFF8699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Resultattavle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FB5A9B8-ADAF-4164-81D7-E26BF2C87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92068" cy="4351338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Hvordan importerer jeg resultattavlen til </a:t>
            </a:r>
            <a:r>
              <a:rPr lang="nb-NO" sz="2400" dirty="0" err="1"/>
              <a:t>SlingStudio</a:t>
            </a:r>
            <a:r>
              <a:rPr lang="nb-NO" sz="2400" dirty="0"/>
              <a:t>?</a:t>
            </a:r>
          </a:p>
          <a:p>
            <a:pPr marL="0" indent="0">
              <a:buNone/>
            </a:pPr>
            <a:endParaRPr lang="nb-NO" sz="2000" dirty="0"/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USB-minnebrikken til datamaskinen. Flytt over grafikkfilen BLNO Score Card til minnebrikken. Koble fra minnebrikken.</a:t>
            </a:r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minnebrikken til </a:t>
            </a:r>
            <a:r>
              <a:rPr lang="nb-NO" sz="2400" dirty="0" err="1"/>
              <a:t>SlingStudio</a:t>
            </a:r>
            <a:r>
              <a:rPr lang="nb-NO" sz="2400" dirty="0"/>
              <a:t> ved hjelp av ledningen USB-C </a:t>
            </a:r>
            <a:r>
              <a:rPr lang="nb-NO" sz="2400" dirty="0" err="1"/>
              <a:t>Expander</a:t>
            </a:r>
            <a:r>
              <a:rPr lang="nb-NO" sz="2400" dirty="0"/>
              <a:t>.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72FBCC94-D35A-4C80-BD81-B370AD17DDDF}"/>
              </a:ext>
            </a:extLst>
          </p:cNvPr>
          <p:cNvSpPr txBox="1">
            <a:spLocks/>
          </p:cNvSpPr>
          <p:nvPr/>
        </p:nvSpPr>
        <p:spPr>
          <a:xfrm>
            <a:off x="8758108" y="2042975"/>
            <a:ext cx="2877424" cy="1958319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nb-NO" sz="24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b-NO" sz="1800" dirty="0">
                <a:latin typeface="Amplitude Bold" panose="02000806050000020004" pitchFamily="50" charset="0"/>
              </a:rPr>
              <a:t>Nødvendig utstyr:</a:t>
            </a:r>
          </a:p>
          <a:p>
            <a:pPr algn="ctr"/>
            <a:r>
              <a:rPr lang="nb-NO" sz="1800" dirty="0"/>
              <a:t>USB minnebrikke</a:t>
            </a:r>
          </a:p>
          <a:p>
            <a:pPr algn="ctr"/>
            <a:r>
              <a:rPr lang="nb-NO" sz="1800" dirty="0"/>
              <a:t>USB-C </a:t>
            </a:r>
            <a:r>
              <a:rPr lang="nb-NO" sz="1800" dirty="0" err="1"/>
              <a:t>Expander</a:t>
            </a:r>
            <a:endParaRPr lang="nb-NO" sz="1800" dirty="0"/>
          </a:p>
          <a:p>
            <a:pPr algn="ctr"/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59185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6F6C41C-C3D9-4304-B023-68005B688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Resultattavle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37898E0-CB50-4AEF-B578-50BDA4C51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nb-NO" dirty="0"/>
              <a:t>Åpne </a:t>
            </a:r>
            <a:r>
              <a:rPr lang="nb-NO" dirty="0" err="1"/>
              <a:t>SlingStudio</a:t>
            </a:r>
            <a:r>
              <a:rPr lang="nb-NO" dirty="0"/>
              <a:t>. Fra Graphics-fanen kan du trykke på </a:t>
            </a:r>
            <a:r>
              <a:rPr lang="nb-NO" b="1" dirty="0"/>
              <a:t>+</a:t>
            </a:r>
            <a:r>
              <a:rPr lang="nb-NO" dirty="0"/>
              <a:t> og velge </a:t>
            </a:r>
            <a:r>
              <a:rPr lang="nb-NO" dirty="0" err="1"/>
              <a:t>Create</a:t>
            </a:r>
            <a:r>
              <a:rPr lang="nb-NO" dirty="0"/>
              <a:t> New &gt; </a:t>
            </a:r>
            <a:r>
              <a:rPr lang="nb-NO" dirty="0" err="1"/>
              <a:t>Custom</a:t>
            </a:r>
            <a:r>
              <a:rPr lang="nb-NO" dirty="0"/>
              <a:t> Score Card.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b-NO" dirty="0"/>
              <a:t>Fra denne skjermen får du tilgang til filene som du har lastet over på minnebrikken. Velg filen BLNO Score Card. Nå får du muligheten til å sette opp BLNO Score Card ved å legge til følgende elementer:</a:t>
            </a:r>
          </a:p>
          <a:p>
            <a:pPr marL="514350" indent="-514350">
              <a:buFont typeface="+mj-lt"/>
              <a:buAutoNum type="arabicPeriod" startAt="3"/>
            </a:pPr>
            <a:endParaRPr lang="nb-NO" dirty="0"/>
          </a:p>
          <a:p>
            <a:pPr marL="0" indent="0">
              <a:buNone/>
            </a:pPr>
            <a:r>
              <a:rPr lang="nb-NO" dirty="0"/>
              <a:t>		(se neste side for illustrasjon)</a:t>
            </a:r>
          </a:p>
        </p:txBody>
      </p:sp>
    </p:spTree>
    <p:extLst>
      <p:ext uri="{BB962C8B-B14F-4D97-AF65-F5344CB8AC3E}">
        <p14:creationId xmlns:p14="http://schemas.microsoft.com/office/powerpoint/2010/main" val="1407709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Rett pilkobling 5">
            <a:extLst>
              <a:ext uri="{FF2B5EF4-FFF2-40B4-BE49-F238E27FC236}">
                <a16:creationId xmlns:a16="http://schemas.microsoft.com/office/drawing/2014/main" id="{5D6B5095-F644-4FE3-8993-41DFB7DFF566}"/>
              </a:ext>
            </a:extLst>
          </p:cNvPr>
          <p:cNvCxnSpPr>
            <a:cxnSpLocks/>
          </p:cNvCxnSpPr>
          <p:nvPr/>
        </p:nvCxnSpPr>
        <p:spPr>
          <a:xfrm>
            <a:off x="4330120" y="891561"/>
            <a:ext cx="0" cy="1937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tt pilkobling 7">
            <a:extLst>
              <a:ext uri="{FF2B5EF4-FFF2-40B4-BE49-F238E27FC236}">
                <a16:creationId xmlns:a16="http://schemas.microsoft.com/office/drawing/2014/main" id="{0B991C4C-C72B-4623-9177-EA618EBE749A}"/>
              </a:ext>
            </a:extLst>
          </p:cNvPr>
          <p:cNvCxnSpPr>
            <a:cxnSpLocks/>
          </p:cNvCxnSpPr>
          <p:nvPr/>
        </p:nvCxnSpPr>
        <p:spPr>
          <a:xfrm>
            <a:off x="6082716" y="1676198"/>
            <a:ext cx="0" cy="1140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85FC6DFD-9F5E-4D84-992E-AEB620B7D48E}"/>
              </a:ext>
            </a:extLst>
          </p:cNvPr>
          <p:cNvSpPr txBox="1"/>
          <p:nvPr/>
        </p:nvSpPr>
        <p:spPr>
          <a:xfrm>
            <a:off x="4331520" y="891561"/>
            <a:ext cx="1904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HOME TEAM NAME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Skriv inn forkortelse for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hjemmelag på tre bokstaver.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STORE BOKSTAVER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9F974BF1-1FD4-4D31-9CDE-366F243B2AA4}"/>
              </a:ext>
            </a:extLst>
          </p:cNvPr>
          <p:cNvSpPr txBox="1"/>
          <p:nvPr/>
        </p:nvSpPr>
        <p:spPr>
          <a:xfrm>
            <a:off x="6084116" y="1676198"/>
            <a:ext cx="13156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HOME TEAM SCORE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cxnSp>
        <p:nvCxnSpPr>
          <p:cNvPr id="16" name="Rett pilkobling 15">
            <a:extLst>
              <a:ext uri="{FF2B5EF4-FFF2-40B4-BE49-F238E27FC236}">
                <a16:creationId xmlns:a16="http://schemas.microsoft.com/office/drawing/2014/main" id="{1634AEB3-DA70-4A2B-9729-DDDEC2DCB635}"/>
              </a:ext>
            </a:extLst>
          </p:cNvPr>
          <p:cNvCxnSpPr>
            <a:cxnSpLocks/>
          </p:cNvCxnSpPr>
          <p:nvPr/>
        </p:nvCxnSpPr>
        <p:spPr>
          <a:xfrm>
            <a:off x="7601826" y="822118"/>
            <a:ext cx="0" cy="1937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E40B47D9-6E95-4AD9-9E6C-754153D7A183}"/>
              </a:ext>
            </a:extLst>
          </p:cNvPr>
          <p:cNvSpPr txBox="1"/>
          <p:nvPr/>
        </p:nvSpPr>
        <p:spPr>
          <a:xfrm>
            <a:off x="7603226" y="822118"/>
            <a:ext cx="1904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AWAY TEAM NAME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Skriv inn forkortelse for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bortelag på tre bokstaver.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STORE BOKSTAVER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cxnSp>
        <p:nvCxnSpPr>
          <p:cNvPr id="18" name="Rett pilkobling 17">
            <a:extLst>
              <a:ext uri="{FF2B5EF4-FFF2-40B4-BE49-F238E27FC236}">
                <a16:creationId xmlns:a16="http://schemas.microsoft.com/office/drawing/2014/main" id="{6EEC0454-FF61-4D6F-8704-EB19F97805BA}"/>
              </a:ext>
            </a:extLst>
          </p:cNvPr>
          <p:cNvCxnSpPr>
            <a:cxnSpLocks/>
          </p:cNvCxnSpPr>
          <p:nvPr/>
        </p:nvCxnSpPr>
        <p:spPr>
          <a:xfrm>
            <a:off x="9171262" y="1676198"/>
            <a:ext cx="0" cy="1140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C8C9A0F7-67EE-4EE9-92C4-7F1CA03FB9F7}"/>
              </a:ext>
            </a:extLst>
          </p:cNvPr>
          <p:cNvSpPr txBox="1"/>
          <p:nvPr/>
        </p:nvSpPr>
        <p:spPr>
          <a:xfrm>
            <a:off x="9164273" y="1676198"/>
            <a:ext cx="13156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AWAY TEAM SCORE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cxnSp>
        <p:nvCxnSpPr>
          <p:cNvPr id="20" name="Rett pilkobling 19">
            <a:extLst>
              <a:ext uri="{FF2B5EF4-FFF2-40B4-BE49-F238E27FC236}">
                <a16:creationId xmlns:a16="http://schemas.microsoft.com/office/drawing/2014/main" id="{D282E007-6844-42FF-9F96-4AD26DEE8A2D}"/>
              </a:ext>
            </a:extLst>
          </p:cNvPr>
          <p:cNvCxnSpPr>
            <a:cxnSpLocks/>
          </p:cNvCxnSpPr>
          <p:nvPr/>
        </p:nvCxnSpPr>
        <p:spPr>
          <a:xfrm flipV="1">
            <a:off x="9046825" y="4169328"/>
            <a:ext cx="0" cy="1053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kstSylinder 20">
            <a:extLst>
              <a:ext uri="{FF2B5EF4-FFF2-40B4-BE49-F238E27FC236}">
                <a16:creationId xmlns:a16="http://schemas.microsoft.com/office/drawing/2014/main" id="{E95540C8-4B14-4C35-B5B1-6EA2C7EAF727}"/>
              </a:ext>
            </a:extLst>
          </p:cNvPr>
          <p:cNvSpPr txBox="1"/>
          <p:nvPr/>
        </p:nvSpPr>
        <p:spPr>
          <a:xfrm>
            <a:off x="9046825" y="4695955"/>
            <a:ext cx="13156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PERIOD / INNING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Hvit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D66D90E-88D0-4C4F-9C38-BE2D9AE30B59}"/>
              </a:ext>
            </a:extLst>
          </p:cNvPr>
          <p:cNvSpPr/>
          <p:nvPr/>
        </p:nvSpPr>
        <p:spPr>
          <a:xfrm>
            <a:off x="711309" y="2790855"/>
            <a:ext cx="2385261" cy="135784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A5E1B86A-33F8-4C12-8615-BB7AD9B5E18F}"/>
              </a:ext>
            </a:extLst>
          </p:cNvPr>
          <p:cNvSpPr/>
          <p:nvPr/>
        </p:nvSpPr>
        <p:spPr>
          <a:xfrm>
            <a:off x="880488" y="3820661"/>
            <a:ext cx="638252" cy="1757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26" name="Rett pilkobling 25">
            <a:extLst>
              <a:ext uri="{FF2B5EF4-FFF2-40B4-BE49-F238E27FC236}">
                <a16:creationId xmlns:a16="http://schemas.microsoft.com/office/drawing/2014/main" id="{751FC9AA-19E8-45E4-B867-38E74B5CF496}"/>
              </a:ext>
            </a:extLst>
          </p:cNvPr>
          <p:cNvCxnSpPr>
            <a:cxnSpLocks/>
          </p:cNvCxnSpPr>
          <p:nvPr/>
        </p:nvCxnSpPr>
        <p:spPr>
          <a:xfrm flipV="1">
            <a:off x="1007882" y="4208444"/>
            <a:ext cx="0" cy="1053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F8658D51-507F-483A-BB53-5C0F514725F7}"/>
              </a:ext>
            </a:extLst>
          </p:cNvPr>
          <p:cNvSpPr txBox="1"/>
          <p:nvPr/>
        </p:nvSpPr>
        <p:spPr>
          <a:xfrm>
            <a:off x="1028347" y="4544175"/>
            <a:ext cx="23852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>
                <a:latin typeface="Amplitude Bold" panose="02000806050000020004" pitchFamily="50" charset="0"/>
              </a:rPr>
              <a:t>PLASSERING SCORE BOARD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Resultattavlen settes inn nederst i venstre hjørne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Størrelse: 25% av skjermens bredde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C2FBEE3D-56C6-4490-B72B-1516E5717625}"/>
              </a:ext>
            </a:extLst>
          </p:cNvPr>
          <p:cNvSpPr/>
          <p:nvPr/>
        </p:nvSpPr>
        <p:spPr>
          <a:xfrm>
            <a:off x="880821" y="2949445"/>
            <a:ext cx="243304" cy="8789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23" name="Rett pilkobling 22">
            <a:extLst>
              <a:ext uri="{FF2B5EF4-FFF2-40B4-BE49-F238E27FC236}">
                <a16:creationId xmlns:a16="http://schemas.microsoft.com/office/drawing/2014/main" id="{04391345-5587-4DD7-A7EB-666524D25482}"/>
              </a:ext>
            </a:extLst>
          </p:cNvPr>
          <p:cNvCxnSpPr>
            <a:cxnSpLocks/>
          </p:cNvCxnSpPr>
          <p:nvPr/>
        </p:nvCxnSpPr>
        <p:spPr>
          <a:xfrm>
            <a:off x="1001589" y="1544523"/>
            <a:ext cx="0" cy="1140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A1B60F20-16C0-4114-8DF8-963564A763DE}"/>
              </a:ext>
            </a:extLst>
          </p:cNvPr>
          <p:cNvSpPr txBox="1"/>
          <p:nvPr/>
        </p:nvSpPr>
        <p:spPr>
          <a:xfrm>
            <a:off x="1028346" y="1495138"/>
            <a:ext cx="23293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>
                <a:latin typeface="Amplitude Bold" panose="02000806050000020004" pitchFamily="50" charset="0"/>
              </a:rPr>
              <a:t>PLASSERING TOPPLOGO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BLNO Topplogo settes inn øverst i venstre hjørne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Størrelse: 10% av skjermens bredde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43" name="TekstSylinder 42">
            <a:extLst>
              <a:ext uri="{FF2B5EF4-FFF2-40B4-BE49-F238E27FC236}">
                <a16:creationId xmlns:a16="http://schemas.microsoft.com/office/drawing/2014/main" id="{6A2AA1F6-4E67-E797-2A44-7265F565142A}"/>
              </a:ext>
            </a:extLst>
          </p:cNvPr>
          <p:cNvSpPr txBox="1"/>
          <p:nvPr/>
        </p:nvSpPr>
        <p:spPr>
          <a:xfrm>
            <a:off x="8842283" y="3671178"/>
            <a:ext cx="1446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3rd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6710557F-FCAE-B05E-32D7-08A378888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998" y="2865903"/>
            <a:ext cx="6061901" cy="143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19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786B602-FAAC-4041-9800-792A7BDDA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Forkortelser</a:t>
            </a:r>
          </a:p>
        </p:txBody>
      </p:sp>
      <p:graphicFrame>
        <p:nvGraphicFramePr>
          <p:cNvPr id="4" name="Tabell 3">
            <a:extLst>
              <a:ext uri="{FF2B5EF4-FFF2-40B4-BE49-F238E27FC236}">
                <a16:creationId xmlns:a16="http://schemas.microsoft.com/office/drawing/2014/main" id="{97F4A041-70A4-4827-BC78-CB4A6CEE7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1204"/>
              </p:ext>
            </p:extLst>
          </p:nvPr>
        </p:nvGraphicFramePr>
        <p:xfrm>
          <a:off x="932050" y="1895508"/>
          <a:ext cx="2977220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3219">
                  <a:extLst>
                    <a:ext uri="{9D8B030D-6E8A-4147-A177-3AD203B41FA5}">
                      <a16:colId xmlns:a16="http://schemas.microsoft.com/office/drawing/2014/main" val="592067113"/>
                    </a:ext>
                  </a:extLst>
                </a:gridCol>
                <a:gridCol w="1384001">
                  <a:extLst>
                    <a:ext uri="{9D8B030D-6E8A-4147-A177-3AD203B41FA5}">
                      <a16:colId xmlns:a16="http://schemas.microsoft.com/office/drawing/2014/main" val="4226054078"/>
                    </a:ext>
                  </a:extLst>
                </a:gridCol>
              </a:tblGrid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BLNO menn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Forkortelse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965367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Ammerud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00927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Asker </a:t>
                      </a:r>
                      <a:r>
                        <a:rPr lang="nb-NO" sz="1200" dirty="0" err="1">
                          <a:latin typeface="AmplitudeWide Light" panose="02000603040000020004" pitchFamily="50" charset="0"/>
                        </a:rPr>
                        <a:t>Aliens</a:t>
                      </a:r>
                      <a:endParaRPr lang="nb-NO" sz="1200" dirty="0">
                        <a:latin typeface="AmplitudeWide Light" panose="0200060304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735120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Bærum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026063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Centrum Tigers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CEN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814981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Tromsø Storm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2179777"/>
                  </a:ext>
                </a:extLst>
              </a:tr>
              <a:tr h="13211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Kongsberg Miners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KON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337195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Nidaros Jets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NID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493355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Frøya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FRØ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636306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Gimle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024344"/>
                  </a:ext>
                </a:extLst>
              </a:tr>
              <a:tr h="13211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Fyllingen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FYL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103472"/>
                  </a:ext>
                </a:extLst>
              </a:tr>
            </a:tbl>
          </a:graphicData>
        </a:graphic>
      </p:graphicFrame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C87515A7-615A-4AE2-A80D-4A7B8F573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212992"/>
              </p:ext>
            </p:extLst>
          </p:nvPr>
        </p:nvGraphicFramePr>
        <p:xfrm>
          <a:off x="4465042" y="1895508"/>
          <a:ext cx="381769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7730">
                  <a:extLst>
                    <a:ext uri="{9D8B030D-6E8A-4147-A177-3AD203B41FA5}">
                      <a16:colId xmlns:a16="http://schemas.microsoft.com/office/drawing/2014/main" val="3145677283"/>
                    </a:ext>
                  </a:extLst>
                </a:gridCol>
                <a:gridCol w="1249960">
                  <a:extLst>
                    <a:ext uri="{9D8B030D-6E8A-4147-A177-3AD203B41FA5}">
                      <a16:colId xmlns:a16="http://schemas.microsoft.com/office/drawing/2014/main" val="32186101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BLNO kvinner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Forkortelse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46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Asker </a:t>
                      </a:r>
                      <a:r>
                        <a:rPr lang="nb-NO" sz="1200" dirty="0" err="1">
                          <a:latin typeface="AmplitudeWide Light" panose="02000603040000020004" pitchFamily="50" charset="0"/>
                        </a:rPr>
                        <a:t>Aliens</a:t>
                      </a:r>
                      <a:endParaRPr lang="nb-NO" sz="1200" dirty="0">
                        <a:latin typeface="AmplitudeWide Light" panose="0200060304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25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Bærum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0186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Tromsø Storm Ungdom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703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Bergen Elite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BRG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02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Ulriken Eagles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ULR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8725486"/>
                  </a:ext>
                </a:extLst>
              </a:tr>
              <a:tr h="188317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Gimle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389219"/>
                  </a:ext>
                </a:extLst>
              </a:tr>
            </a:tbl>
          </a:graphicData>
        </a:graphic>
      </p:graphicFrame>
      <p:graphicFrame>
        <p:nvGraphicFramePr>
          <p:cNvPr id="3" name="Tabell 2">
            <a:extLst>
              <a:ext uri="{FF2B5EF4-FFF2-40B4-BE49-F238E27FC236}">
                <a16:creationId xmlns:a16="http://schemas.microsoft.com/office/drawing/2014/main" id="{5833189B-AFB5-47E6-A574-6C097C764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15594"/>
              </p:ext>
            </p:extLst>
          </p:nvPr>
        </p:nvGraphicFramePr>
        <p:xfrm>
          <a:off x="4465041" y="3826855"/>
          <a:ext cx="3817690" cy="274320"/>
        </p:xfrm>
        <a:graphic>
          <a:graphicData uri="http://schemas.openxmlformats.org/drawingml/2006/table">
            <a:tbl>
              <a:tblPr/>
              <a:tblGrid>
                <a:gridCol w="3817690">
                  <a:extLst>
                    <a:ext uri="{9D8B030D-6E8A-4147-A177-3AD203B41FA5}">
                      <a16:colId xmlns:a16="http://schemas.microsoft.com/office/drawing/2014/main" val="489087463"/>
                    </a:ext>
                  </a:extLst>
                </a:gridCol>
              </a:tblGrid>
              <a:tr h="2097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nb-NO" sz="1200" kern="1200" dirty="0">
                          <a:solidFill>
                            <a:schemeClr val="tx1"/>
                          </a:solidFill>
                          <a:latin typeface="AmplitudeWide Light" panose="02000603040000020004" pitchFamily="50" charset="0"/>
                          <a:ea typeface="+mn-ea"/>
                          <a:cs typeface="+mn-cs"/>
                        </a:rPr>
                        <a:t>Midtbyen Basket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326698"/>
                  </a:ext>
                </a:extLst>
              </a:tr>
            </a:tbl>
          </a:graphicData>
        </a:graphic>
      </p:graphicFrame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143EBB0F-F200-4DAE-A3D6-EEDC74FFE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58742"/>
              </p:ext>
            </p:extLst>
          </p:nvPr>
        </p:nvGraphicFramePr>
        <p:xfrm>
          <a:off x="7046752" y="3815748"/>
          <a:ext cx="1235979" cy="274320"/>
        </p:xfrm>
        <a:graphic>
          <a:graphicData uri="http://schemas.openxmlformats.org/drawingml/2006/table">
            <a:tbl>
              <a:tblPr/>
              <a:tblGrid>
                <a:gridCol w="1235979">
                  <a:extLst>
                    <a:ext uri="{9D8B030D-6E8A-4147-A177-3AD203B41FA5}">
                      <a16:colId xmlns:a16="http://schemas.microsoft.com/office/drawing/2014/main" val="166184012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nb-NO" sz="1200" kern="1200" dirty="0">
                          <a:solidFill>
                            <a:schemeClr val="tx1"/>
                          </a:solidFill>
                          <a:latin typeface="AmplitudeWide Light" panose="02000603040000020004" pitchFamily="50" charset="0"/>
                          <a:ea typeface="+mn-ea"/>
                          <a:cs typeface="+mn-cs"/>
                        </a:rPr>
                        <a:t>MID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039338"/>
                  </a:ext>
                </a:extLst>
              </a:tr>
            </a:tbl>
          </a:graphicData>
        </a:graphic>
      </p:graphicFrame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B6930A94-151E-1E5A-9109-CB1E47368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018697"/>
              </p:ext>
            </p:extLst>
          </p:nvPr>
        </p:nvGraphicFramePr>
        <p:xfrm>
          <a:off x="932050" y="4913028"/>
          <a:ext cx="297722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3219">
                  <a:extLst>
                    <a:ext uri="{9D8B030D-6E8A-4147-A177-3AD203B41FA5}">
                      <a16:colId xmlns:a16="http://schemas.microsoft.com/office/drawing/2014/main" val="1249212713"/>
                    </a:ext>
                  </a:extLst>
                </a:gridCol>
                <a:gridCol w="1384001">
                  <a:extLst>
                    <a:ext uri="{9D8B030D-6E8A-4147-A177-3AD203B41FA5}">
                      <a16:colId xmlns:a16="http://schemas.microsoft.com/office/drawing/2014/main" val="2113204906"/>
                    </a:ext>
                  </a:extLst>
                </a:gridCol>
              </a:tblGrid>
              <a:tr h="13211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Oppsal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OPP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5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173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DC278DB3-C5EB-4CFC-B731-0E8AD1D45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205" y="1791677"/>
            <a:ext cx="3951039" cy="3530716"/>
          </a:xfrm>
          <a:prstGeom prst="rect">
            <a:avLst/>
          </a:prstGeom>
        </p:spPr>
      </p:pic>
      <p:pic>
        <p:nvPicPr>
          <p:cNvPr id="1026" name="Picture 2" descr="Bilderesultat for nadderudhallen">
            <a:extLst>
              <a:ext uri="{FF2B5EF4-FFF2-40B4-BE49-F238E27FC236}">
                <a16:creationId xmlns:a16="http://schemas.microsoft.com/office/drawing/2014/main" id="{12B375E3-B1D9-4596-A0AA-9408E7E13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05" y="1904301"/>
            <a:ext cx="3951039" cy="227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D80CC8CB-C1E8-4777-931B-359C50B0A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Resultattavle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EC7A637-8335-4E1E-B239-59A71E101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8643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nb-NO" dirty="0"/>
              <a:t>Kryss av for </a:t>
            </a:r>
            <a:r>
              <a:rPr lang="nb-NO" dirty="0">
                <a:latin typeface="Amplitude Bold" panose="02000806050000020004" pitchFamily="50" charset="0"/>
              </a:rPr>
              <a:t>Save to </a:t>
            </a:r>
            <a:r>
              <a:rPr lang="nb-NO" dirty="0" err="1">
                <a:latin typeface="Amplitude Bold" panose="02000806050000020004" pitchFamily="50" charset="0"/>
              </a:rPr>
              <a:t>SlingStudio</a:t>
            </a:r>
            <a:r>
              <a:rPr lang="nb-NO" dirty="0"/>
              <a:t>. Da vil BLNO Score Board lagres lokalt på </a:t>
            </a:r>
            <a:r>
              <a:rPr lang="nb-NO" dirty="0" err="1"/>
              <a:t>SlingStudio</a:t>
            </a:r>
            <a:r>
              <a:rPr lang="nb-NO" dirty="0"/>
              <a:t> og du vil enkelt ha tilgang til dette til fremtidige kamper.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nb-NO" dirty="0"/>
              <a:t>Klikk </a:t>
            </a:r>
            <a:r>
              <a:rPr lang="nb-NO" dirty="0">
                <a:latin typeface="Amplitude Bold" panose="02000806050000020004" pitchFamily="50" charset="0"/>
              </a:rPr>
              <a:t>Save</a:t>
            </a:r>
            <a:r>
              <a:rPr lang="nb-NO" dirty="0"/>
              <a:t>.</a:t>
            </a:r>
          </a:p>
          <a:p>
            <a:pPr marL="514350" indent="-514350">
              <a:buFont typeface="+mj-lt"/>
              <a:buAutoNum type="arabicPeriod" startAt="5"/>
            </a:pPr>
            <a:endParaRPr lang="nb-NO" dirty="0"/>
          </a:p>
          <a:p>
            <a:pPr marL="0" indent="0">
              <a:buNone/>
            </a:pPr>
            <a:r>
              <a:rPr lang="nb-NO" dirty="0"/>
              <a:t>Da er resultattavlen satt opp!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6AE5CB6-9DA1-4655-86A1-B0AE27ECF4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128" y="3859959"/>
            <a:ext cx="1147689" cy="282670"/>
          </a:xfrm>
          <a:prstGeom prst="rect">
            <a:avLst/>
          </a:prstGeom>
        </p:spPr>
      </p:pic>
      <p:sp>
        <p:nvSpPr>
          <p:cNvPr id="23" name="TekstSylinder 22">
            <a:extLst>
              <a:ext uri="{FF2B5EF4-FFF2-40B4-BE49-F238E27FC236}">
                <a16:creationId xmlns:a16="http://schemas.microsoft.com/office/drawing/2014/main" id="{E8B4A40C-5FB2-39D1-1B51-097F43B64266}"/>
              </a:ext>
            </a:extLst>
          </p:cNvPr>
          <p:cNvSpPr txBox="1"/>
          <p:nvPr/>
        </p:nvSpPr>
        <p:spPr>
          <a:xfrm>
            <a:off x="8206556" y="3980561"/>
            <a:ext cx="872168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500" dirty="0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3rd</a:t>
            </a:r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4C5D28E2-0D40-F310-FE8B-096004A153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929" y="3859959"/>
            <a:ext cx="1172085" cy="27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52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 mal ny test" id="{2A0E1294-5D08-4042-8E46-E53DD1C64CE4}" vid="{73C60C76-71AE-4C90-BC76-2154B107E8A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E31AAFE6757D4385D5332B948675ED" ma:contentTypeVersion="8" ma:contentTypeDescription="Opprett et nytt dokument." ma:contentTypeScope="" ma:versionID="279ed46e03e3d7c067d6a76d122fc5b9">
  <xsd:schema xmlns:xsd="http://www.w3.org/2001/XMLSchema" xmlns:xs="http://www.w3.org/2001/XMLSchema" xmlns:p="http://schemas.microsoft.com/office/2006/metadata/properties" xmlns:ns2="bcae501f-39b9-4ba6-8240-41d280134e31" targetNamespace="http://schemas.microsoft.com/office/2006/metadata/properties" ma:root="true" ma:fieldsID="a9ef9200ec6d0d11f672fdeee6c73266" ns2:_="">
    <xsd:import namespace="bcae501f-39b9-4ba6-8240-41d280134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501f-39b9-4ba6-8240-41d280134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E4A13B-ABB9-4BAA-80B5-4C78C3ED9E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A346B0-C64D-46F9-9589-C9D18250513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13E4A74-9283-4E28-94FF-F620481486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ae501f-39b9-4ba6-8240-41d280134e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 mal ny test</Template>
  <TotalTime>573</TotalTime>
  <Words>791</Words>
  <Application>Microsoft Office PowerPoint</Application>
  <PresentationFormat>Widescreen</PresentationFormat>
  <Paragraphs>164</Paragraphs>
  <Slides>15</Slides>
  <Notes>14</Notes>
  <HiddenSlides>0</HiddenSlides>
  <MMClips>0</MMClips>
  <ScaleCrop>false</ScaleCrop>
  <HeadingPairs>
    <vt:vector size="6" baseType="variant">
      <vt:variant>
        <vt:lpstr>Brukte skrifter</vt:lpstr>
      </vt:variant>
      <vt:variant>
        <vt:i4>6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15</vt:i4>
      </vt:variant>
    </vt:vector>
  </HeadingPairs>
  <TitlesOfParts>
    <vt:vector size="22" baseType="lpstr">
      <vt:lpstr>Amplitude Bold</vt:lpstr>
      <vt:lpstr>Amplitude Book</vt:lpstr>
      <vt:lpstr>AmplitudeWide Light</vt:lpstr>
      <vt:lpstr>Arial</vt:lpstr>
      <vt:lpstr>Calibri</vt:lpstr>
      <vt:lpstr>Open Sans</vt:lpstr>
      <vt:lpstr>Office-tema</vt:lpstr>
      <vt:lpstr>Grafikkpakke BLNO </vt:lpstr>
      <vt:lpstr>Innhold</vt:lpstr>
      <vt:lpstr>Introduksjon</vt:lpstr>
      <vt:lpstr>Resultattavle</vt:lpstr>
      <vt:lpstr>Resultattavle til SlingStudio</vt:lpstr>
      <vt:lpstr>Resultattavle til SlingStudio</vt:lpstr>
      <vt:lpstr>PowerPoint-presentasjon</vt:lpstr>
      <vt:lpstr>Forkortelser</vt:lpstr>
      <vt:lpstr>Resultattavle til SlingStudio</vt:lpstr>
      <vt:lpstr>Grafikk</vt:lpstr>
      <vt:lpstr>Sette opp grafikk</vt:lpstr>
      <vt:lpstr>Grafikk til SlingStudio</vt:lpstr>
      <vt:lpstr>Grafikk til SlingStudio</vt:lpstr>
      <vt:lpstr>Grafikk til SlingStudio</vt:lpstr>
      <vt:lpstr>Grafikk til SlingStudio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Grafikkpakke BLNO</dc:title>
  <dc:creator>Lundestad, Øivind</dc:creator>
  <cp:lastModifiedBy>Berg, Sjur</cp:lastModifiedBy>
  <cp:revision>20</cp:revision>
  <cp:lastPrinted>2019-08-13T13:22:37Z</cp:lastPrinted>
  <dcterms:created xsi:type="dcterms:W3CDTF">2019-08-13T11:55:45Z</dcterms:created>
  <dcterms:modified xsi:type="dcterms:W3CDTF">2022-09-01T13:19:05Z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0x010100CBE31AAFE6757D4385D5332B948675ED</vt:lpwstr>
  </property>
</Properties>
</file>