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5" r:id="rId4"/>
    <p:sldId id="266" r:id="rId5"/>
    <p:sldId id="267" r:id="rId6"/>
    <p:sldId id="268" r:id="rId7"/>
    <p:sldId id="269" r:id="rId8"/>
    <p:sldId id="270" r:id="rId9"/>
    <p:sldId id="290" r:id="rId10"/>
    <p:sldId id="271" r:id="rId11"/>
    <p:sldId id="273" r:id="rId12"/>
    <p:sldId id="274" r:id="rId13"/>
    <p:sldId id="275" r:id="rId14"/>
    <p:sldId id="285" r:id="rId15"/>
    <p:sldId id="286" r:id="rId16"/>
    <p:sldId id="278" r:id="rId17"/>
    <p:sldId id="284" r:id="rId18"/>
    <p:sldId id="288" r:id="rId19"/>
    <p:sldId id="289" r:id="rId20"/>
    <p:sldId id="292"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666699"/>
    <a:srgbClr val="6600CC"/>
    <a:srgbClr val="CC00FF"/>
    <a:srgbClr val="CC99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0DEDB-40EB-4C70-9F64-81624B7EE2AF}" v="474" dt="2023-09-04T07:01:14.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44" autoAdjust="0"/>
  </p:normalViewPr>
  <p:slideViewPr>
    <p:cSldViewPr snapToGrid="0">
      <p:cViewPr varScale="1">
        <p:scale>
          <a:sx n="60" d="100"/>
          <a:sy n="60" d="100"/>
        </p:scale>
        <p:origin x="9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F44CD-04A6-4A11-BAF8-9E526B240766}" type="datetimeFigureOut">
              <a:rPr lang="nb-NO" smtClean="0"/>
              <a:t>14.09.2023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F0928-B7BB-4C94-A89C-1C75F3250323}" type="slidenum">
              <a:rPr lang="nb-NO" smtClean="0"/>
              <a:t>‹#›</a:t>
            </a:fld>
            <a:endParaRPr lang="nb-NO"/>
          </a:p>
        </p:txBody>
      </p:sp>
    </p:spTree>
    <p:extLst>
      <p:ext uri="{BB962C8B-B14F-4D97-AF65-F5344CB8AC3E}">
        <p14:creationId xmlns:p14="http://schemas.microsoft.com/office/powerpoint/2010/main" val="301449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To og to - oppsummering</a:t>
            </a:r>
          </a:p>
        </p:txBody>
      </p:sp>
      <p:sp>
        <p:nvSpPr>
          <p:cNvPr id="4" name="Plassholder for lysbildenummer 3"/>
          <p:cNvSpPr>
            <a:spLocks noGrp="1"/>
          </p:cNvSpPr>
          <p:nvPr>
            <p:ph type="sldNum" sz="quarter" idx="5"/>
          </p:nvPr>
        </p:nvSpPr>
        <p:spPr/>
        <p:txBody>
          <a:bodyPr/>
          <a:lstStyle/>
          <a:p>
            <a:fld id="{BC7F0928-B7BB-4C94-A89C-1C75F3250323}" type="slidenum">
              <a:rPr lang="nb-NO" smtClean="0"/>
              <a:t>5</a:t>
            </a:fld>
            <a:endParaRPr lang="nb-NO"/>
          </a:p>
        </p:txBody>
      </p:sp>
    </p:spTree>
    <p:extLst>
      <p:ext uri="{BB962C8B-B14F-4D97-AF65-F5344CB8AC3E}">
        <p14:creationId xmlns:p14="http://schemas.microsoft.com/office/powerpoint/2010/main" val="367683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 definer hva vi trenger hjelp til, konkrete oppgaver slik at folk vet hva som ventes av de : </a:t>
            </a:r>
            <a:r>
              <a:rPr lang="nb-NO" dirty="0" err="1"/>
              <a:t>Forventingsavklaring</a:t>
            </a:r>
            <a:r>
              <a:rPr lang="nb-NO" dirty="0"/>
              <a:t> i tidlig stadiet</a:t>
            </a:r>
          </a:p>
          <a:p>
            <a:r>
              <a:rPr lang="nb-NO" dirty="0"/>
              <a:t>2: Vi gjør for mye selv, det blir kjedelig å være med når leder alltid skal gjøre alt selv fordi det går raskere. Jeg gjør det heller selv….</a:t>
            </a:r>
          </a:p>
          <a:p>
            <a:r>
              <a:rPr lang="nb-NO" dirty="0"/>
              <a:t>3: Har vi det moro sammen, ler vi, tørr vi prøve noe nytt, tørr vi tenke nytt eller skal vi gjøre det vi alltid har gjort fordi det er det vi vet</a:t>
            </a:r>
          </a:p>
          <a:p>
            <a:r>
              <a:rPr lang="nb-NO" dirty="0"/>
              <a:t>4: Har vi en plan. Kan vi fortelle de frivillige hva vi trenger de til og når vi trenger de, slik at de kan planlegge sin frivillighet i sin hverdag?</a:t>
            </a:r>
          </a:p>
          <a:p>
            <a:r>
              <a:rPr lang="nb-NO" dirty="0"/>
              <a:t>5: Vet vi hva de frivillige kan og vil, hva synes de er gøy å jobbe med, hva liker de å gjøre</a:t>
            </a:r>
          </a:p>
          <a:p>
            <a:r>
              <a:rPr lang="nb-NO" dirty="0"/>
              <a:t>6: Hvor god er vi på å lytte og hvor glad er vi i vår egen stemme. Hvem er det som skal prate når vi møtes på ulike aktiviteter (styre, arrangement, møter </a:t>
            </a:r>
            <a:r>
              <a:rPr lang="nb-NO" dirty="0" err="1"/>
              <a:t>etc</a:t>
            </a:r>
            <a:r>
              <a:rPr lang="nb-NO" dirty="0"/>
              <a:t>)Hvem er det som er viktigst å lytt til?</a:t>
            </a:r>
          </a:p>
          <a:p>
            <a:r>
              <a:rPr lang="nb-NO" dirty="0"/>
              <a:t>7: vi konkurrere om tiden hele tiden; Shopping, trening, fotball, korps – gjør vi oss attraktive nok – tenker folk; Wow den klubben er gøy og det energi, der vil jeg bruke min tid?</a:t>
            </a:r>
          </a:p>
          <a:p>
            <a:endParaRPr lang="nb-NO" dirty="0"/>
          </a:p>
        </p:txBody>
      </p:sp>
      <p:sp>
        <p:nvSpPr>
          <p:cNvPr id="4" name="Plassholder for lysbildenummer 3"/>
          <p:cNvSpPr>
            <a:spLocks noGrp="1"/>
          </p:cNvSpPr>
          <p:nvPr>
            <p:ph type="sldNum" sz="quarter" idx="5"/>
          </p:nvPr>
        </p:nvSpPr>
        <p:spPr/>
        <p:txBody>
          <a:bodyPr/>
          <a:lstStyle/>
          <a:p>
            <a:fld id="{BC7F0928-B7BB-4C94-A89C-1C75F3250323}" type="slidenum">
              <a:rPr lang="nb-NO" smtClean="0"/>
              <a:t>7</a:t>
            </a:fld>
            <a:endParaRPr lang="nb-NO"/>
          </a:p>
        </p:txBody>
      </p:sp>
    </p:spTree>
    <p:extLst>
      <p:ext uri="{BB962C8B-B14F-4D97-AF65-F5344CB8AC3E}">
        <p14:creationId xmlns:p14="http://schemas.microsoft.com/office/powerpoint/2010/main" val="161417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fikk velge hva de ville være med på – forutsigbart!</a:t>
            </a:r>
          </a:p>
        </p:txBody>
      </p:sp>
      <p:sp>
        <p:nvSpPr>
          <p:cNvPr id="4" name="Plassholder for lysbildenummer 3"/>
          <p:cNvSpPr>
            <a:spLocks noGrp="1"/>
          </p:cNvSpPr>
          <p:nvPr>
            <p:ph type="sldNum" sz="quarter" idx="5"/>
          </p:nvPr>
        </p:nvSpPr>
        <p:spPr/>
        <p:txBody>
          <a:bodyPr/>
          <a:lstStyle/>
          <a:p>
            <a:fld id="{BC7F0928-B7BB-4C94-A89C-1C75F3250323}" type="slidenum">
              <a:rPr lang="nb-NO" smtClean="0"/>
              <a:t>8</a:t>
            </a:fld>
            <a:endParaRPr lang="nb-NO"/>
          </a:p>
        </p:txBody>
      </p:sp>
    </p:spTree>
    <p:extLst>
      <p:ext uri="{BB962C8B-B14F-4D97-AF65-F5344CB8AC3E}">
        <p14:creationId xmlns:p14="http://schemas.microsoft.com/office/powerpoint/2010/main" val="63954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 definer hva vi trenger hjelp til, konkrete oppgaver slik at folk vet hva som ventes av de : </a:t>
            </a:r>
            <a:r>
              <a:rPr lang="nb-NO" dirty="0" err="1"/>
              <a:t>Forventingsavklaring</a:t>
            </a:r>
            <a:r>
              <a:rPr lang="nb-NO" dirty="0"/>
              <a:t> i tidlig stadiet</a:t>
            </a:r>
          </a:p>
          <a:p>
            <a:r>
              <a:rPr lang="nb-NO" dirty="0"/>
              <a:t>2: Vi gjør for mye selv, det blir kjedelig å være med når leder alltid skal gjøre alt selv fordi det går raskere. Jeg gjør det heller selv….</a:t>
            </a:r>
          </a:p>
          <a:p>
            <a:r>
              <a:rPr lang="nb-NO" dirty="0"/>
              <a:t>3: Har vi det moro sammen, ler vi, tørr vi prøve noe nytt, tørr vi tenke nytt eller skal vi gjøre det vi alltid har gjort fordi det er det vi vet</a:t>
            </a:r>
          </a:p>
          <a:p>
            <a:r>
              <a:rPr lang="nb-NO" dirty="0"/>
              <a:t>4: Har vi en plan. Kan vi fortelle de frivillige hva vi trenger de til og når vi trenger de, slik at de kan planlegge sin frivillighet i sin hverdag?</a:t>
            </a:r>
          </a:p>
          <a:p>
            <a:r>
              <a:rPr lang="nb-NO" dirty="0"/>
              <a:t>5: Vet vi hva de frivillige kan og vil, hva synes de er gøy å jobbe med, hva liker de å gjøre</a:t>
            </a:r>
          </a:p>
          <a:p>
            <a:r>
              <a:rPr lang="nb-NO" dirty="0"/>
              <a:t>6: Hvor god er vi på å lytte og hvor glad er vi i vår egen stemme. Hvem er det som skal prate når vi møtes på ulike aktiviteter (styre, arrangement, møter </a:t>
            </a:r>
            <a:r>
              <a:rPr lang="nb-NO" dirty="0" err="1"/>
              <a:t>etc</a:t>
            </a:r>
            <a:r>
              <a:rPr lang="nb-NO" dirty="0"/>
              <a:t>)Hvem er det som er viktigst å lytt til?</a:t>
            </a:r>
          </a:p>
          <a:p>
            <a:r>
              <a:rPr lang="nb-NO" dirty="0"/>
              <a:t>7: vi konkurrere om tiden hele tiden; Shopping, trening, fotball, korps – gjør vi oss attraktive nok – tenker folk; Wow den klubben er gøy og det energi, der vil jeg bruke min tid?</a:t>
            </a:r>
          </a:p>
          <a:p>
            <a:endParaRPr lang="nb-NO" dirty="0"/>
          </a:p>
        </p:txBody>
      </p:sp>
      <p:sp>
        <p:nvSpPr>
          <p:cNvPr id="4" name="Plassholder for lysbildenummer 3"/>
          <p:cNvSpPr>
            <a:spLocks noGrp="1"/>
          </p:cNvSpPr>
          <p:nvPr>
            <p:ph type="sldNum" sz="quarter" idx="5"/>
          </p:nvPr>
        </p:nvSpPr>
        <p:spPr/>
        <p:txBody>
          <a:bodyPr/>
          <a:lstStyle/>
          <a:p>
            <a:fld id="{BC7F0928-B7BB-4C94-A89C-1C75F3250323}" type="slidenum">
              <a:rPr lang="nb-NO" smtClean="0"/>
              <a:t>9</a:t>
            </a:fld>
            <a:endParaRPr lang="nb-NO"/>
          </a:p>
        </p:txBody>
      </p:sp>
    </p:spTree>
    <p:extLst>
      <p:ext uri="{BB962C8B-B14F-4D97-AF65-F5344CB8AC3E}">
        <p14:creationId xmlns:p14="http://schemas.microsoft.com/office/powerpoint/2010/main" val="353996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effectLst/>
                <a:latin typeface="Calibri" panose="020F0502020204030204" pitchFamily="34" charset="0"/>
                <a:ea typeface="Calibri" panose="020F0502020204030204" pitchFamily="34" charset="0"/>
              </a:rPr>
              <a:t>3X3 aktivitet</a:t>
            </a:r>
            <a:endParaRPr lang="nb-NO" sz="1200" dirty="0">
              <a:effectLst/>
              <a:latin typeface="Calibri" panose="020F0502020204030204" pitchFamily="34" charset="0"/>
              <a:ea typeface="Calibri" panose="020F0502020204030204" pitchFamily="34" charset="0"/>
            </a:endParaRPr>
          </a:p>
          <a:p>
            <a:r>
              <a:rPr lang="nb-NO" sz="1200" b="1" dirty="0">
                <a:effectLst/>
                <a:latin typeface="Calibri" panose="020F0502020204030204" pitchFamily="34" charset="0"/>
                <a:ea typeface="Calibri" panose="020F0502020204030204" pitchFamily="34" charset="0"/>
              </a:rPr>
              <a:t>Utvikling/kompetanse</a:t>
            </a:r>
            <a:r>
              <a:rPr lang="nb-NO" sz="1200" dirty="0">
                <a:effectLst/>
                <a:latin typeface="Calibri" panose="020F0502020204030204" pitchFamily="34" charset="0"/>
                <a:ea typeface="Calibri" panose="020F0502020204030204" pitchFamily="34" charset="0"/>
              </a:rPr>
              <a:t> – trenere, dommere og unge ledere</a:t>
            </a:r>
          </a:p>
          <a:p>
            <a:r>
              <a:rPr lang="nb-NO" sz="1200" b="1" dirty="0">
                <a:effectLst/>
                <a:latin typeface="Calibri" panose="020F0502020204030204" pitchFamily="34" charset="0"/>
                <a:ea typeface="Calibri" panose="020F0502020204030204" pitchFamily="34" charset="0"/>
              </a:rPr>
              <a:t>Medlemsregister</a:t>
            </a:r>
            <a:r>
              <a:rPr lang="nb-NO" sz="1200" dirty="0">
                <a:effectLst/>
                <a:latin typeface="Calibri" panose="020F0502020204030204" pitchFamily="34" charset="0"/>
                <a:ea typeface="Calibri" panose="020F0502020204030204" pitchFamily="34" charset="0"/>
              </a:rPr>
              <a:t> (inkludere alle </a:t>
            </a:r>
            <a:r>
              <a:rPr lang="nb-NO" sz="1200" dirty="0" err="1">
                <a:effectLst/>
                <a:latin typeface="Calibri" panose="020F0502020204030204" pitchFamily="34" charset="0"/>
                <a:ea typeface="Calibri" panose="020F0502020204030204" pitchFamily="34" charset="0"/>
              </a:rPr>
              <a:t>spond</a:t>
            </a:r>
            <a:r>
              <a:rPr lang="nb-NO" sz="1200" dirty="0">
                <a:effectLst/>
                <a:latin typeface="Calibri" panose="020F0502020204030204" pitchFamily="34" charset="0"/>
                <a:ea typeface="Calibri" panose="020F0502020204030204" pitchFamily="34" charset="0"/>
              </a:rPr>
              <a:t>-ansvarlige på lagene i en ressursgruppe?) </a:t>
            </a:r>
          </a:p>
          <a:p>
            <a:r>
              <a:rPr lang="nb-NO" sz="1200" b="1" dirty="0">
                <a:effectLst/>
                <a:latin typeface="Calibri" panose="020F0502020204030204" pitchFamily="34" charset="0"/>
                <a:ea typeface="Calibri" panose="020F0502020204030204" pitchFamily="34" charset="0"/>
              </a:rPr>
              <a:t>Kamp avvikling inkl. Kiosk </a:t>
            </a:r>
            <a:endParaRPr lang="nb-NO" sz="1200" dirty="0">
              <a:effectLst/>
              <a:latin typeface="Calibri" panose="020F0502020204030204" pitchFamily="34" charset="0"/>
              <a:ea typeface="Calibri" panose="020F0502020204030204" pitchFamily="34" charset="0"/>
            </a:endParaRPr>
          </a:p>
          <a:p>
            <a:r>
              <a:rPr lang="nb-NO" sz="1200" b="1" dirty="0">
                <a:effectLst/>
                <a:latin typeface="Calibri" panose="020F0502020204030204" pitchFamily="34" charset="0"/>
                <a:ea typeface="Calibri" panose="020F0502020204030204" pitchFamily="34" charset="0"/>
              </a:rPr>
              <a:t>Utstyr </a:t>
            </a:r>
            <a:r>
              <a:rPr lang="nb-NO" sz="1200" dirty="0">
                <a:effectLst/>
                <a:latin typeface="Calibri" panose="020F0502020204030204" pitchFamily="34" charset="0"/>
                <a:ea typeface="Calibri" panose="020F0502020204030204" pitchFamily="34" charset="0"/>
              </a:rPr>
              <a:t>– drakter, </a:t>
            </a:r>
            <a:r>
              <a:rPr lang="nb-NO" sz="1200" dirty="0" err="1">
                <a:effectLst/>
                <a:latin typeface="Calibri" panose="020F0502020204030204" pitchFamily="34" charset="0"/>
                <a:ea typeface="Calibri" panose="020F0502020204030204" pitchFamily="34" charset="0"/>
              </a:rPr>
              <a:t>klubbmerch</a:t>
            </a:r>
            <a:r>
              <a:rPr lang="nb-NO" sz="1200" dirty="0">
                <a:effectLst/>
                <a:latin typeface="Calibri" panose="020F0502020204030204" pitchFamily="34" charset="0"/>
                <a:ea typeface="Calibri" panose="020F0502020204030204" pitchFamily="34" charset="0"/>
              </a:rPr>
              <a:t>. </a:t>
            </a:r>
          </a:p>
          <a:p>
            <a:r>
              <a:rPr lang="nb-NO" sz="1200" b="1" dirty="0">
                <a:effectLst/>
                <a:latin typeface="Calibri" panose="020F0502020204030204" pitchFamily="34" charset="0"/>
                <a:ea typeface="Calibri" panose="020F0502020204030204" pitchFamily="34" charset="0"/>
              </a:rPr>
              <a:t>Kommunikasjon</a:t>
            </a:r>
            <a:r>
              <a:rPr lang="nb-NO" sz="1200" dirty="0">
                <a:effectLst/>
                <a:latin typeface="Calibri" panose="020F0502020204030204" pitchFamily="34" charset="0"/>
                <a:ea typeface="Calibri" panose="020F0502020204030204" pitchFamily="34" charset="0"/>
              </a:rPr>
              <a:t> – hjemmeside, </a:t>
            </a:r>
            <a:r>
              <a:rPr lang="nb-NO" sz="1200" dirty="0" err="1">
                <a:effectLst/>
                <a:latin typeface="Calibri" panose="020F0502020204030204" pitchFamily="34" charset="0"/>
                <a:ea typeface="Calibri" panose="020F0502020204030204" pitchFamily="34" charset="0"/>
              </a:rPr>
              <a:t>SoMe</a:t>
            </a:r>
            <a:endParaRPr lang="nb-NO" sz="1200" dirty="0">
              <a:effectLst/>
              <a:latin typeface="Calibri" panose="020F0502020204030204" pitchFamily="34" charset="0"/>
              <a:ea typeface="Calibri" panose="020F0502020204030204" pitchFamily="34" charset="0"/>
            </a:endParaRPr>
          </a:p>
          <a:p>
            <a:r>
              <a:rPr lang="nb-NO" sz="1200" b="1" dirty="0">
                <a:effectLst/>
                <a:latin typeface="Calibri" panose="020F0502020204030204" pitchFamily="34" charset="0"/>
                <a:ea typeface="Calibri" panose="020F0502020204030204" pitchFamily="34" charset="0"/>
              </a:rPr>
              <a:t>Økonomi </a:t>
            </a:r>
            <a:r>
              <a:rPr lang="nb-NO" sz="1200" dirty="0">
                <a:effectLst/>
                <a:latin typeface="Calibri" panose="020F0502020204030204" pitchFamily="34" charset="0"/>
                <a:ea typeface="Calibri" panose="020F0502020204030204" pitchFamily="34" charset="0"/>
              </a:rPr>
              <a:t>– inkl. sponsor, marked </a:t>
            </a:r>
            <a:r>
              <a:rPr lang="nb-NO" sz="1200" dirty="0" err="1">
                <a:effectLst/>
                <a:latin typeface="Calibri" panose="020F0502020204030204" pitchFamily="34" charset="0"/>
                <a:ea typeface="Calibri" panose="020F0502020204030204" pitchFamily="34" charset="0"/>
              </a:rPr>
              <a:t>arb</a:t>
            </a:r>
            <a:r>
              <a:rPr lang="nb-NO" sz="1200" dirty="0">
                <a:effectLst/>
                <a:latin typeface="Calibri" panose="020F0502020204030204" pitchFamily="34" charset="0"/>
                <a:ea typeface="Calibri" panose="020F0502020204030204" pitchFamily="34" charset="0"/>
              </a:rPr>
              <a:t>. </a:t>
            </a:r>
          </a:p>
          <a:p>
            <a:r>
              <a:rPr lang="nb-NO" sz="1200" dirty="0">
                <a:effectLst/>
                <a:latin typeface="Calibri" panose="020F0502020204030204" pitchFamily="34" charset="0"/>
                <a:ea typeface="Calibri" panose="020F0502020204030204" pitchFamily="34" charset="0"/>
              </a:rPr>
              <a:t> </a:t>
            </a:r>
          </a:p>
          <a:p>
            <a:endParaRPr lang="nb-NO" dirty="0"/>
          </a:p>
        </p:txBody>
      </p:sp>
      <p:sp>
        <p:nvSpPr>
          <p:cNvPr id="4" name="Plassholder for lysbildenummer 3"/>
          <p:cNvSpPr>
            <a:spLocks noGrp="1"/>
          </p:cNvSpPr>
          <p:nvPr>
            <p:ph type="sldNum" sz="quarter" idx="5"/>
          </p:nvPr>
        </p:nvSpPr>
        <p:spPr/>
        <p:txBody>
          <a:bodyPr/>
          <a:lstStyle/>
          <a:p>
            <a:fld id="{BC7F0928-B7BB-4C94-A89C-1C75F3250323}" type="slidenum">
              <a:rPr lang="nb-NO" smtClean="0"/>
              <a:t>16</a:t>
            </a:fld>
            <a:endParaRPr lang="nb-NO"/>
          </a:p>
        </p:txBody>
      </p:sp>
    </p:spTree>
    <p:extLst>
      <p:ext uri="{BB962C8B-B14F-4D97-AF65-F5344CB8AC3E}">
        <p14:creationId xmlns:p14="http://schemas.microsoft.com/office/powerpoint/2010/main" val="183005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effectLst/>
                <a:latin typeface="Calibri" panose="020F0502020204030204" pitchFamily="34" charset="0"/>
                <a:ea typeface="Calibri" panose="020F0502020204030204" pitchFamily="34" charset="0"/>
              </a:rPr>
              <a:t>3X3 aktivitet</a:t>
            </a:r>
            <a:endParaRPr lang="nb-NO" sz="1200" dirty="0">
              <a:effectLst/>
              <a:latin typeface="Calibri" panose="020F0502020204030204" pitchFamily="34" charset="0"/>
              <a:ea typeface="Calibri" panose="020F0502020204030204" pitchFamily="34" charset="0"/>
            </a:endParaRPr>
          </a:p>
          <a:p>
            <a:r>
              <a:rPr lang="nb-NO" sz="1200" b="1" dirty="0">
                <a:effectLst/>
                <a:latin typeface="Calibri" panose="020F0502020204030204" pitchFamily="34" charset="0"/>
                <a:ea typeface="Calibri" panose="020F0502020204030204" pitchFamily="34" charset="0"/>
              </a:rPr>
              <a:t>Utvikling/kompetanse</a:t>
            </a:r>
            <a:r>
              <a:rPr lang="nb-NO" sz="1200" dirty="0">
                <a:effectLst/>
                <a:latin typeface="Calibri" panose="020F0502020204030204" pitchFamily="34" charset="0"/>
                <a:ea typeface="Calibri" panose="020F0502020204030204" pitchFamily="34" charset="0"/>
              </a:rPr>
              <a:t> – trenere, dommere og unge ledere</a:t>
            </a:r>
          </a:p>
          <a:p>
            <a:r>
              <a:rPr lang="nb-NO" sz="1200" b="1" dirty="0">
                <a:effectLst/>
                <a:latin typeface="Calibri" panose="020F0502020204030204" pitchFamily="34" charset="0"/>
                <a:ea typeface="Calibri" panose="020F0502020204030204" pitchFamily="34" charset="0"/>
              </a:rPr>
              <a:t>Medlemsregister</a:t>
            </a:r>
            <a:r>
              <a:rPr lang="nb-NO" sz="1200" dirty="0">
                <a:effectLst/>
                <a:latin typeface="Calibri" panose="020F0502020204030204" pitchFamily="34" charset="0"/>
                <a:ea typeface="Calibri" panose="020F0502020204030204" pitchFamily="34" charset="0"/>
              </a:rPr>
              <a:t> (inkludere alle </a:t>
            </a:r>
            <a:r>
              <a:rPr lang="nb-NO" sz="1200" dirty="0" err="1">
                <a:effectLst/>
                <a:latin typeface="Calibri" panose="020F0502020204030204" pitchFamily="34" charset="0"/>
                <a:ea typeface="Calibri" panose="020F0502020204030204" pitchFamily="34" charset="0"/>
              </a:rPr>
              <a:t>spond</a:t>
            </a:r>
            <a:r>
              <a:rPr lang="nb-NO" sz="1200" dirty="0">
                <a:effectLst/>
                <a:latin typeface="Calibri" panose="020F0502020204030204" pitchFamily="34" charset="0"/>
                <a:ea typeface="Calibri" panose="020F0502020204030204" pitchFamily="34" charset="0"/>
              </a:rPr>
              <a:t>-ansvarlige på lagene i en ressursgruppe?) </a:t>
            </a:r>
          </a:p>
          <a:p>
            <a:r>
              <a:rPr lang="nb-NO" sz="1200" b="1" dirty="0">
                <a:effectLst/>
                <a:latin typeface="Calibri" panose="020F0502020204030204" pitchFamily="34" charset="0"/>
                <a:ea typeface="Calibri" panose="020F0502020204030204" pitchFamily="34" charset="0"/>
              </a:rPr>
              <a:t>Kamp avvikling inkl. Kiosk </a:t>
            </a:r>
            <a:endParaRPr lang="nb-NO" sz="1200" dirty="0">
              <a:effectLst/>
              <a:latin typeface="Calibri" panose="020F0502020204030204" pitchFamily="34" charset="0"/>
              <a:ea typeface="Calibri" panose="020F0502020204030204" pitchFamily="34" charset="0"/>
            </a:endParaRPr>
          </a:p>
          <a:p>
            <a:r>
              <a:rPr lang="nb-NO" sz="1200" b="1" dirty="0">
                <a:effectLst/>
                <a:latin typeface="Calibri" panose="020F0502020204030204" pitchFamily="34" charset="0"/>
                <a:ea typeface="Calibri" panose="020F0502020204030204" pitchFamily="34" charset="0"/>
              </a:rPr>
              <a:t>Utstyr </a:t>
            </a:r>
            <a:r>
              <a:rPr lang="nb-NO" sz="1200" dirty="0">
                <a:effectLst/>
                <a:latin typeface="Calibri" panose="020F0502020204030204" pitchFamily="34" charset="0"/>
                <a:ea typeface="Calibri" panose="020F0502020204030204" pitchFamily="34" charset="0"/>
              </a:rPr>
              <a:t>– drakter, </a:t>
            </a:r>
            <a:r>
              <a:rPr lang="nb-NO" sz="1200" dirty="0" err="1">
                <a:effectLst/>
                <a:latin typeface="Calibri" panose="020F0502020204030204" pitchFamily="34" charset="0"/>
                <a:ea typeface="Calibri" panose="020F0502020204030204" pitchFamily="34" charset="0"/>
              </a:rPr>
              <a:t>klubbmerch</a:t>
            </a:r>
            <a:r>
              <a:rPr lang="nb-NO" sz="1200" dirty="0">
                <a:effectLst/>
                <a:latin typeface="Calibri" panose="020F0502020204030204" pitchFamily="34" charset="0"/>
                <a:ea typeface="Calibri" panose="020F0502020204030204" pitchFamily="34" charset="0"/>
              </a:rPr>
              <a:t>. </a:t>
            </a:r>
          </a:p>
          <a:p>
            <a:r>
              <a:rPr lang="nb-NO" sz="1200" b="1" dirty="0">
                <a:effectLst/>
                <a:latin typeface="Calibri" panose="020F0502020204030204" pitchFamily="34" charset="0"/>
                <a:ea typeface="Calibri" panose="020F0502020204030204" pitchFamily="34" charset="0"/>
              </a:rPr>
              <a:t>Kommunikasjon</a:t>
            </a:r>
            <a:r>
              <a:rPr lang="nb-NO" sz="1200" dirty="0">
                <a:effectLst/>
                <a:latin typeface="Calibri" panose="020F0502020204030204" pitchFamily="34" charset="0"/>
                <a:ea typeface="Calibri" panose="020F0502020204030204" pitchFamily="34" charset="0"/>
              </a:rPr>
              <a:t> – hjemmeside, </a:t>
            </a:r>
            <a:r>
              <a:rPr lang="nb-NO" sz="1200" dirty="0" err="1">
                <a:effectLst/>
                <a:latin typeface="Calibri" panose="020F0502020204030204" pitchFamily="34" charset="0"/>
                <a:ea typeface="Calibri" panose="020F0502020204030204" pitchFamily="34" charset="0"/>
              </a:rPr>
              <a:t>SoMe</a:t>
            </a:r>
            <a:endParaRPr lang="nb-NO" sz="1200" dirty="0">
              <a:effectLst/>
              <a:latin typeface="Calibri" panose="020F0502020204030204" pitchFamily="34" charset="0"/>
              <a:ea typeface="Calibri" panose="020F0502020204030204" pitchFamily="34" charset="0"/>
            </a:endParaRPr>
          </a:p>
          <a:p>
            <a:r>
              <a:rPr lang="nb-NO" sz="1200" b="1" dirty="0">
                <a:effectLst/>
                <a:latin typeface="Calibri" panose="020F0502020204030204" pitchFamily="34" charset="0"/>
                <a:ea typeface="Calibri" panose="020F0502020204030204" pitchFamily="34" charset="0"/>
              </a:rPr>
              <a:t>Økonomi </a:t>
            </a:r>
            <a:r>
              <a:rPr lang="nb-NO" sz="1200" dirty="0">
                <a:effectLst/>
                <a:latin typeface="Calibri" panose="020F0502020204030204" pitchFamily="34" charset="0"/>
                <a:ea typeface="Calibri" panose="020F0502020204030204" pitchFamily="34" charset="0"/>
              </a:rPr>
              <a:t>– inkl. sponsor, marked </a:t>
            </a:r>
            <a:r>
              <a:rPr lang="nb-NO" sz="1200" dirty="0" err="1">
                <a:effectLst/>
                <a:latin typeface="Calibri" panose="020F0502020204030204" pitchFamily="34" charset="0"/>
                <a:ea typeface="Calibri" panose="020F0502020204030204" pitchFamily="34" charset="0"/>
              </a:rPr>
              <a:t>arb</a:t>
            </a:r>
            <a:r>
              <a:rPr lang="nb-NO" sz="1200" dirty="0">
                <a:effectLst/>
                <a:latin typeface="Calibri" panose="020F0502020204030204" pitchFamily="34" charset="0"/>
                <a:ea typeface="Calibri" panose="020F0502020204030204" pitchFamily="34" charset="0"/>
              </a:rPr>
              <a:t>. </a:t>
            </a:r>
          </a:p>
          <a:p>
            <a:r>
              <a:rPr lang="nb-NO" sz="1200" dirty="0">
                <a:effectLst/>
                <a:latin typeface="Calibri" panose="020F0502020204030204" pitchFamily="34" charset="0"/>
                <a:ea typeface="Calibri" panose="020F0502020204030204" pitchFamily="34" charset="0"/>
              </a:rPr>
              <a:t> </a:t>
            </a:r>
          </a:p>
          <a:p>
            <a:endParaRPr lang="nb-NO" dirty="0"/>
          </a:p>
        </p:txBody>
      </p:sp>
      <p:sp>
        <p:nvSpPr>
          <p:cNvPr id="4" name="Plassholder for lysbildenummer 3"/>
          <p:cNvSpPr>
            <a:spLocks noGrp="1"/>
          </p:cNvSpPr>
          <p:nvPr>
            <p:ph type="sldNum" sz="quarter" idx="5"/>
          </p:nvPr>
        </p:nvSpPr>
        <p:spPr/>
        <p:txBody>
          <a:bodyPr/>
          <a:lstStyle/>
          <a:p>
            <a:fld id="{BC7F0928-B7BB-4C94-A89C-1C75F3250323}" type="slidenum">
              <a:rPr lang="nb-NO" smtClean="0"/>
              <a:t>17</a:t>
            </a:fld>
            <a:endParaRPr lang="nb-NO"/>
          </a:p>
        </p:txBody>
      </p:sp>
    </p:spTree>
    <p:extLst>
      <p:ext uri="{BB962C8B-B14F-4D97-AF65-F5344CB8AC3E}">
        <p14:creationId xmlns:p14="http://schemas.microsoft.com/office/powerpoint/2010/main" val="324205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effectLst/>
                <a:latin typeface="Calibri" panose="020F0502020204030204" pitchFamily="34" charset="0"/>
                <a:ea typeface="Calibri" panose="020F0502020204030204" pitchFamily="34" charset="0"/>
              </a:rPr>
              <a:t>3X3 aktivitet</a:t>
            </a:r>
            <a:endParaRPr lang="nb-NO" sz="1200" dirty="0">
              <a:effectLst/>
              <a:latin typeface="Calibri" panose="020F0502020204030204" pitchFamily="34" charset="0"/>
              <a:ea typeface="Calibri" panose="020F0502020204030204" pitchFamily="34" charset="0"/>
            </a:endParaRPr>
          </a:p>
          <a:p>
            <a:r>
              <a:rPr lang="nb-NO" sz="1200" b="1" dirty="0">
                <a:effectLst/>
                <a:latin typeface="Calibri" panose="020F0502020204030204" pitchFamily="34" charset="0"/>
                <a:ea typeface="Calibri" panose="020F0502020204030204" pitchFamily="34" charset="0"/>
              </a:rPr>
              <a:t>Utvikling/kompetanse</a:t>
            </a:r>
            <a:r>
              <a:rPr lang="nb-NO" sz="1200" dirty="0">
                <a:effectLst/>
                <a:latin typeface="Calibri" panose="020F0502020204030204" pitchFamily="34" charset="0"/>
                <a:ea typeface="Calibri" panose="020F0502020204030204" pitchFamily="34" charset="0"/>
              </a:rPr>
              <a:t> – trenere, dommere og unge ledere</a:t>
            </a:r>
          </a:p>
          <a:p>
            <a:r>
              <a:rPr lang="nb-NO" sz="1200" b="1" dirty="0">
                <a:effectLst/>
                <a:latin typeface="Calibri" panose="020F0502020204030204" pitchFamily="34" charset="0"/>
                <a:ea typeface="Calibri" panose="020F0502020204030204" pitchFamily="34" charset="0"/>
              </a:rPr>
              <a:t>Medlemsregister</a:t>
            </a:r>
            <a:r>
              <a:rPr lang="nb-NO" sz="1200" dirty="0">
                <a:effectLst/>
                <a:latin typeface="Calibri" panose="020F0502020204030204" pitchFamily="34" charset="0"/>
                <a:ea typeface="Calibri" panose="020F0502020204030204" pitchFamily="34" charset="0"/>
              </a:rPr>
              <a:t> (inkludere alle </a:t>
            </a:r>
            <a:r>
              <a:rPr lang="nb-NO" sz="1200" dirty="0" err="1">
                <a:effectLst/>
                <a:latin typeface="Calibri" panose="020F0502020204030204" pitchFamily="34" charset="0"/>
                <a:ea typeface="Calibri" panose="020F0502020204030204" pitchFamily="34" charset="0"/>
              </a:rPr>
              <a:t>spond</a:t>
            </a:r>
            <a:r>
              <a:rPr lang="nb-NO" sz="1200" dirty="0">
                <a:effectLst/>
                <a:latin typeface="Calibri" panose="020F0502020204030204" pitchFamily="34" charset="0"/>
                <a:ea typeface="Calibri" panose="020F0502020204030204" pitchFamily="34" charset="0"/>
              </a:rPr>
              <a:t>-ansvarlige på lagene i en ressursgruppe?) </a:t>
            </a:r>
          </a:p>
          <a:p>
            <a:r>
              <a:rPr lang="nb-NO" sz="1200" b="1" dirty="0">
                <a:effectLst/>
                <a:latin typeface="Calibri" panose="020F0502020204030204" pitchFamily="34" charset="0"/>
                <a:ea typeface="Calibri" panose="020F0502020204030204" pitchFamily="34" charset="0"/>
              </a:rPr>
              <a:t>Kamp avvikling inkl. Kiosk </a:t>
            </a:r>
            <a:endParaRPr lang="nb-NO" sz="1200" dirty="0">
              <a:effectLst/>
              <a:latin typeface="Calibri" panose="020F0502020204030204" pitchFamily="34" charset="0"/>
              <a:ea typeface="Calibri" panose="020F0502020204030204" pitchFamily="34" charset="0"/>
            </a:endParaRPr>
          </a:p>
          <a:p>
            <a:r>
              <a:rPr lang="nb-NO" sz="1200" b="1" dirty="0">
                <a:effectLst/>
                <a:latin typeface="Calibri" panose="020F0502020204030204" pitchFamily="34" charset="0"/>
                <a:ea typeface="Calibri" panose="020F0502020204030204" pitchFamily="34" charset="0"/>
              </a:rPr>
              <a:t>Utstyr </a:t>
            </a:r>
            <a:r>
              <a:rPr lang="nb-NO" sz="1200" dirty="0">
                <a:effectLst/>
                <a:latin typeface="Calibri" panose="020F0502020204030204" pitchFamily="34" charset="0"/>
                <a:ea typeface="Calibri" panose="020F0502020204030204" pitchFamily="34" charset="0"/>
              </a:rPr>
              <a:t>– drakter, </a:t>
            </a:r>
            <a:r>
              <a:rPr lang="nb-NO" sz="1200" dirty="0" err="1">
                <a:effectLst/>
                <a:latin typeface="Calibri" panose="020F0502020204030204" pitchFamily="34" charset="0"/>
                <a:ea typeface="Calibri" panose="020F0502020204030204" pitchFamily="34" charset="0"/>
              </a:rPr>
              <a:t>klubbmerch</a:t>
            </a:r>
            <a:r>
              <a:rPr lang="nb-NO" sz="1200" dirty="0">
                <a:effectLst/>
                <a:latin typeface="Calibri" panose="020F0502020204030204" pitchFamily="34" charset="0"/>
                <a:ea typeface="Calibri" panose="020F0502020204030204" pitchFamily="34" charset="0"/>
              </a:rPr>
              <a:t>. </a:t>
            </a:r>
          </a:p>
          <a:p>
            <a:r>
              <a:rPr lang="nb-NO" sz="1200" b="1" dirty="0">
                <a:effectLst/>
                <a:latin typeface="Calibri" panose="020F0502020204030204" pitchFamily="34" charset="0"/>
                <a:ea typeface="Calibri" panose="020F0502020204030204" pitchFamily="34" charset="0"/>
              </a:rPr>
              <a:t>Kommunikasjon</a:t>
            </a:r>
            <a:r>
              <a:rPr lang="nb-NO" sz="1200" dirty="0">
                <a:effectLst/>
                <a:latin typeface="Calibri" panose="020F0502020204030204" pitchFamily="34" charset="0"/>
                <a:ea typeface="Calibri" panose="020F0502020204030204" pitchFamily="34" charset="0"/>
              </a:rPr>
              <a:t> – hjemmeside, </a:t>
            </a:r>
            <a:r>
              <a:rPr lang="nb-NO" sz="1200" dirty="0" err="1">
                <a:effectLst/>
                <a:latin typeface="Calibri" panose="020F0502020204030204" pitchFamily="34" charset="0"/>
                <a:ea typeface="Calibri" panose="020F0502020204030204" pitchFamily="34" charset="0"/>
              </a:rPr>
              <a:t>SoMe</a:t>
            </a:r>
            <a:endParaRPr lang="nb-NO" sz="1200" dirty="0">
              <a:effectLst/>
              <a:latin typeface="Calibri" panose="020F0502020204030204" pitchFamily="34" charset="0"/>
              <a:ea typeface="Calibri" panose="020F0502020204030204" pitchFamily="34" charset="0"/>
            </a:endParaRPr>
          </a:p>
          <a:p>
            <a:r>
              <a:rPr lang="nb-NO" sz="1200" b="1" dirty="0">
                <a:effectLst/>
                <a:latin typeface="Calibri" panose="020F0502020204030204" pitchFamily="34" charset="0"/>
                <a:ea typeface="Calibri" panose="020F0502020204030204" pitchFamily="34" charset="0"/>
              </a:rPr>
              <a:t>Økonomi </a:t>
            </a:r>
            <a:r>
              <a:rPr lang="nb-NO" sz="1200" dirty="0">
                <a:effectLst/>
                <a:latin typeface="Calibri" panose="020F0502020204030204" pitchFamily="34" charset="0"/>
                <a:ea typeface="Calibri" panose="020F0502020204030204" pitchFamily="34" charset="0"/>
              </a:rPr>
              <a:t>– inkl. sponsor, marked </a:t>
            </a:r>
            <a:r>
              <a:rPr lang="nb-NO" sz="1200" dirty="0" err="1">
                <a:effectLst/>
                <a:latin typeface="Calibri" panose="020F0502020204030204" pitchFamily="34" charset="0"/>
                <a:ea typeface="Calibri" panose="020F0502020204030204" pitchFamily="34" charset="0"/>
              </a:rPr>
              <a:t>arb</a:t>
            </a:r>
            <a:r>
              <a:rPr lang="nb-NO" sz="1200" dirty="0">
                <a:effectLst/>
                <a:latin typeface="Calibri" panose="020F0502020204030204" pitchFamily="34" charset="0"/>
                <a:ea typeface="Calibri" panose="020F0502020204030204" pitchFamily="34" charset="0"/>
              </a:rPr>
              <a:t>. </a:t>
            </a:r>
          </a:p>
          <a:p>
            <a:r>
              <a:rPr lang="nb-NO" sz="1200" dirty="0">
                <a:effectLst/>
                <a:latin typeface="Calibri" panose="020F0502020204030204" pitchFamily="34" charset="0"/>
                <a:ea typeface="Calibri" panose="020F0502020204030204" pitchFamily="34" charset="0"/>
              </a:rPr>
              <a:t> </a:t>
            </a:r>
          </a:p>
          <a:p>
            <a:endParaRPr lang="nb-NO" dirty="0"/>
          </a:p>
        </p:txBody>
      </p:sp>
      <p:sp>
        <p:nvSpPr>
          <p:cNvPr id="4" name="Plassholder for lysbildenummer 3"/>
          <p:cNvSpPr>
            <a:spLocks noGrp="1"/>
          </p:cNvSpPr>
          <p:nvPr>
            <p:ph type="sldNum" sz="quarter" idx="5"/>
          </p:nvPr>
        </p:nvSpPr>
        <p:spPr/>
        <p:txBody>
          <a:bodyPr/>
          <a:lstStyle/>
          <a:p>
            <a:fld id="{BC7F0928-B7BB-4C94-A89C-1C75F3250323}" type="slidenum">
              <a:rPr lang="nb-NO" smtClean="0"/>
              <a:t>18</a:t>
            </a:fld>
            <a:endParaRPr lang="nb-NO"/>
          </a:p>
        </p:txBody>
      </p:sp>
    </p:spTree>
    <p:extLst>
      <p:ext uri="{BB962C8B-B14F-4D97-AF65-F5344CB8AC3E}">
        <p14:creationId xmlns:p14="http://schemas.microsoft.com/office/powerpoint/2010/main" val="304794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BC7F0928-B7BB-4C94-A89C-1C75F3250323}" type="slidenum">
              <a:rPr lang="nb-NO" smtClean="0"/>
              <a:t>20</a:t>
            </a:fld>
            <a:endParaRPr lang="nb-NO"/>
          </a:p>
        </p:txBody>
      </p:sp>
    </p:spTree>
    <p:extLst>
      <p:ext uri="{BB962C8B-B14F-4D97-AF65-F5344CB8AC3E}">
        <p14:creationId xmlns:p14="http://schemas.microsoft.com/office/powerpoint/2010/main" val="386372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3DF264-924E-C44D-BF26-403CCD0AD26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a:p>
        </p:txBody>
      </p:sp>
      <p:sp>
        <p:nvSpPr>
          <p:cNvPr id="3" name="Undertittel 2">
            <a:extLst>
              <a:ext uri="{FF2B5EF4-FFF2-40B4-BE49-F238E27FC236}">
                <a16:creationId xmlns:a16="http://schemas.microsoft.com/office/drawing/2014/main" id="{2FB3AFF7-8D1D-B3A2-A571-762D83098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4" name="Plassholder for dato 3">
            <a:extLst>
              <a:ext uri="{FF2B5EF4-FFF2-40B4-BE49-F238E27FC236}">
                <a16:creationId xmlns:a16="http://schemas.microsoft.com/office/drawing/2014/main" id="{679AB638-2F4A-E653-9041-9739E315AB0C}"/>
              </a:ext>
            </a:extLst>
          </p:cNvPr>
          <p:cNvSpPr>
            <a:spLocks noGrp="1"/>
          </p:cNvSpPr>
          <p:nvPr>
            <p:ph type="dt" sz="half" idx="10"/>
          </p:nvPr>
        </p:nvSpPr>
        <p:spPr/>
        <p:txBody>
          <a:bodyPr/>
          <a:lstStyle/>
          <a:p>
            <a:fld id="{F7B5F306-482E-48A7-8BCB-53B9D77AB598}" type="datetimeFigureOut">
              <a:rPr lang="en-GB" smtClean="0"/>
              <a:t>14/09/2023</a:t>
            </a:fld>
            <a:endParaRPr lang="en-GB"/>
          </a:p>
        </p:txBody>
      </p:sp>
      <p:sp>
        <p:nvSpPr>
          <p:cNvPr id="5" name="Plassholder for bunntekst 4">
            <a:extLst>
              <a:ext uri="{FF2B5EF4-FFF2-40B4-BE49-F238E27FC236}">
                <a16:creationId xmlns:a16="http://schemas.microsoft.com/office/drawing/2014/main" id="{098AC508-8E87-044E-13FF-8351125EC802}"/>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F98C4744-613A-0D76-00F6-2D828AD65B9E}"/>
              </a:ext>
            </a:extLst>
          </p:cNvPr>
          <p:cNvSpPr>
            <a:spLocks noGrp="1"/>
          </p:cNvSpPr>
          <p:nvPr>
            <p:ph type="sldNum" sz="quarter" idx="12"/>
          </p:nvPr>
        </p:nvSpPr>
        <p:spPr/>
        <p:txBody>
          <a:bodyPr/>
          <a:lstStyle/>
          <a:p>
            <a:fld id="{4E5E32A4-047A-444E-805B-AFDA585EA2BA}" type="slidenum">
              <a:rPr lang="en-GB" smtClean="0"/>
              <a:t>‹#›</a:t>
            </a:fld>
            <a:endParaRPr lang="en-GB"/>
          </a:p>
        </p:txBody>
      </p:sp>
    </p:spTree>
    <p:extLst>
      <p:ext uri="{BB962C8B-B14F-4D97-AF65-F5344CB8AC3E}">
        <p14:creationId xmlns:p14="http://schemas.microsoft.com/office/powerpoint/2010/main" val="291765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76E63B-6D0B-47F5-3FEF-981FE2E0ED84}"/>
              </a:ext>
            </a:extLst>
          </p:cNvPr>
          <p:cNvSpPr>
            <a:spLocks noGrp="1"/>
          </p:cNvSpPr>
          <p:nvPr>
            <p:ph type="title"/>
          </p:nvPr>
        </p:nvSpPr>
        <p:spPr/>
        <p:txBody>
          <a:bodyPr/>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C23BEEE2-E76B-8F50-000C-EB9B0ABF5E0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DDBC5113-B352-42D8-6247-1555513D757D}"/>
              </a:ext>
            </a:extLst>
          </p:cNvPr>
          <p:cNvSpPr>
            <a:spLocks noGrp="1"/>
          </p:cNvSpPr>
          <p:nvPr>
            <p:ph type="dt" sz="half" idx="10"/>
          </p:nvPr>
        </p:nvSpPr>
        <p:spPr/>
        <p:txBody>
          <a:bodyPr/>
          <a:lstStyle/>
          <a:p>
            <a:fld id="{F7B5F306-482E-48A7-8BCB-53B9D77AB598}" type="datetimeFigureOut">
              <a:rPr lang="en-GB" smtClean="0"/>
              <a:t>14/09/2023</a:t>
            </a:fld>
            <a:endParaRPr lang="en-GB"/>
          </a:p>
        </p:txBody>
      </p:sp>
      <p:sp>
        <p:nvSpPr>
          <p:cNvPr id="5" name="Plassholder for bunntekst 4">
            <a:extLst>
              <a:ext uri="{FF2B5EF4-FFF2-40B4-BE49-F238E27FC236}">
                <a16:creationId xmlns:a16="http://schemas.microsoft.com/office/drawing/2014/main" id="{86D6133E-5142-61AF-969E-4CFA9A3563F4}"/>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1888B6B9-D0D0-E46E-5E1B-ED0EB2793554}"/>
              </a:ext>
            </a:extLst>
          </p:cNvPr>
          <p:cNvSpPr>
            <a:spLocks noGrp="1"/>
          </p:cNvSpPr>
          <p:nvPr>
            <p:ph type="sldNum" sz="quarter" idx="12"/>
          </p:nvPr>
        </p:nvSpPr>
        <p:spPr/>
        <p:txBody>
          <a:bodyPr/>
          <a:lstStyle/>
          <a:p>
            <a:fld id="{4E5E32A4-047A-444E-805B-AFDA585EA2BA}" type="slidenum">
              <a:rPr lang="en-GB" smtClean="0"/>
              <a:t>‹#›</a:t>
            </a:fld>
            <a:endParaRPr lang="en-GB"/>
          </a:p>
        </p:txBody>
      </p:sp>
    </p:spTree>
    <p:extLst>
      <p:ext uri="{BB962C8B-B14F-4D97-AF65-F5344CB8AC3E}">
        <p14:creationId xmlns:p14="http://schemas.microsoft.com/office/powerpoint/2010/main" val="114192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DA74219-E9D5-D028-8CD2-0DF0BAFEF346}"/>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DB447954-0681-A63F-D126-CB673AB5F12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A603AB51-3F22-3A87-E0C7-B9C800C6351A}"/>
              </a:ext>
            </a:extLst>
          </p:cNvPr>
          <p:cNvSpPr>
            <a:spLocks noGrp="1"/>
          </p:cNvSpPr>
          <p:nvPr>
            <p:ph type="dt" sz="half" idx="10"/>
          </p:nvPr>
        </p:nvSpPr>
        <p:spPr/>
        <p:txBody>
          <a:bodyPr/>
          <a:lstStyle/>
          <a:p>
            <a:fld id="{F7B5F306-482E-48A7-8BCB-53B9D77AB598}" type="datetimeFigureOut">
              <a:rPr lang="en-GB" smtClean="0"/>
              <a:t>14/09/2023</a:t>
            </a:fld>
            <a:endParaRPr lang="en-GB"/>
          </a:p>
        </p:txBody>
      </p:sp>
      <p:sp>
        <p:nvSpPr>
          <p:cNvPr id="5" name="Plassholder for bunntekst 4">
            <a:extLst>
              <a:ext uri="{FF2B5EF4-FFF2-40B4-BE49-F238E27FC236}">
                <a16:creationId xmlns:a16="http://schemas.microsoft.com/office/drawing/2014/main" id="{C266E87E-3510-30E7-D346-CB6940FC2AA3}"/>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34BE767A-2AC8-1B82-6DED-A9B58586E77E}"/>
              </a:ext>
            </a:extLst>
          </p:cNvPr>
          <p:cNvSpPr>
            <a:spLocks noGrp="1"/>
          </p:cNvSpPr>
          <p:nvPr>
            <p:ph type="sldNum" sz="quarter" idx="12"/>
          </p:nvPr>
        </p:nvSpPr>
        <p:spPr/>
        <p:txBody>
          <a:bodyPr/>
          <a:lstStyle/>
          <a:p>
            <a:fld id="{4E5E32A4-047A-444E-805B-AFDA585EA2BA}" type="slidenum">
              <a:rPr lang="en-GB" smtClean="0"/>
              <a:t>‹#›</a:t>
            </a:fld>
            <a:endParaRPr lang="en-GB"/>
          </a:p>
        </p:txBody>
      </p:sp>
    </p:spTree>
    <p:extLst>
      <p:ext uri="{BB962C8B-B14F-4D97-AF65-F5344CB8AC3E}">
        <p14:creationId xmlns:p14="http://schemas.microsoft.com/office/powerpoint/2010/main" val="83648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F4E743-96FB-20D6-C3D2-C5AACC6CF2DF}"/>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4A3A6D7F-0EC2-B1D0-AB50-C2ED53B2DDA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3E943AD3-203E-5E4E-E47E-D0FFDA1C97AE}"/>
              </a:ext>
            </a:extLst>
          </p:cNvPr>
          <p:cNvSpPr>
            <a:spLocks noGrp="1"/>
          </p:cNvSpPr>
          <p:nvPr>
            <p:ph type="dt" sz="half" idx="10"/>
          </p:nvPr>
        </p:nvSpPr>
        <p:spPr/>
        <p:txBody>
          <a:bodyPr/>
          <a:lstStyle/>
          <a:p>
            <a:fld id="{F7B5F306-482E-48A7-8BCB-53B9D77AB598}" type="datetimeFigureOut">
              <a:rPr lang="en-GB" smtClean="0"/>
              <a:t>14/09/2023</a:t>
            </a:fld>
            <a:endParaRPr lang="en-GB"/>
          </a:p>
        </p:txBody>
      </p:sp>
      <p:sp>
        <p:nvSpPr>
          <p:cNvPr id="5" name="Plassholder for bunntekst 4">
            <a:extLst>
              <a:ext uri="{FF2B5EF4-FFF2-40B4-BE49-F238E27FC236}">
                <a16:creationId xmlns:a16="http://schemas.microsoft.com/office/drawing/2014/main" id="{776948B8-2F6D-BF48-5FB8-EDF822A40907}"/>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B69C2519-1585-BC96-2566-5517C9787230}"/>
              </a:ext>
            </a:extLst>
          </p:cNvPr>
          <p:cNvSpPr>
            <a:spLocks noGrp="1"/>
          </p:cNvSpPr>
          <p:nvPr>
            <p:ph type="sldNum" sz="quarter" idx="12"/>
          </p:nvPr>
        </p:nvSpPr>
        <p:spPr/>
        <p:txBody>
          <a:bodyPr/>
          <a:lstStyle/>
          <a:p>
            <a:fld id="{4E5E32A4-047A-444E-805B-AFDA585EA2BA}" type="slidenum">
              <a:rPr lang="en-GB" smtClean="0"/>
              <a:t>‹#›</a:t>
            </a:fld>
            <a:endParaRPr lang="en-GB"/>
          </a:p>
        </p:txBody>
      </p:sp>
    </p:spTree>
    <p:extLst>
      <p:ext uri="{BB962C8B-B14F-4D97-AF65-F5344CB8AC3E}">
        <p14:creationId xmlns:p14="http://schemas.microsoft.com/office/powerpoint/2010/main" val="257701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95059C-7678-D499-EA22-D33898373D0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GB"/>
          </a:p>
        </p:txBody>
      </p:sp>
      <p:sp>
        <p:nvSpPr>
          <p:cNvPr id="3" name="Plassholder for tekst 2">
            <a:extLst>
              <a:ext uri="{FF2B5EF4-FFF2-40B4-BE49-F238E27FC236}">
                <a16:creationId xmlns:a16="http://schemas.microsoft.com/office/drawing/2014/main" id="{7FAF1AE8-1BF1-4081-45B2-A43A926A90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2F20B12-28F6-D053-6594-53D55CFB58FB}"/>
              </a:ext>
            </a:extLst>
          </p:cNvPr>
          <p:cNvSpPr>
            <a:spLocks noGrp="1"/>
          </p:cNvSpPr>
          <p:nvPr>
            <p:ph type="dt" sz="half" idx="10"/>
          </p:nvPr>
        </p:nvSpPr>
        <p:spPr/>
        <p:txBody>
          <a:bodyPr/>
          <a:lstStyle/>
          <a:p>
            <a:fld id="{F7B5F306-482E-48A7-8BCB-53B9D77AB598}" type="datetimeFigureOut">
              <a:rPr lang="en-GB" smtClean="0"/>
              <a:t>14/09/2023</a:t>
            </a:fld>
            <a:endParaRPr lang="en-GB"/>
          </a:p>
        </p:txBody>
      </p:sp>
      <p:sp>
        <p:nvSpPr>
          <p:cNvPr id="5" name="Plassholder for bunntekst 4">
            <a:extLst>
              <a:ext uri="{FF2B5EF4-FFF2-40B4-BE49-F238E27FC236}">
                <a16:creationId xmlns:a16="http://schemas.microsoft.com/office/drawing/2014/main" id="{AC8C5A86-0A24-CA47-52E5-33C19EABB7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4DFB4D93-E494-FE81-B77E-EBB15CDCC74E}"/>
              </a:ext>
            </a:extLst>
          </p:cNvPr>
          <p:cNvSpPr>
            <a:spLocks noGrp="1"/>
          </p:cNvSpPr>
          <p:nvPr>
            <p:ph type="sldNum" sz="quarter" idx="12"/>
          </p:nvPr>
        </p:nvSpPr>
        <p:spPr/>
        <p:txBody>
          <a:bodyPr/>
          <a:lstStyle/>
          <a:p>
            <a:fld id="{4E5E32A4-047A-444E-805B-AFDA585EA2BA}" type="slidenum">
              <a:rPr lang="en-GB" smtClean="0"/>
              <a:t>‹#›</a:t>
            </a:fld>
            <a:endParaRPr lang="en-GB"/>
          </a:p>
        </p:txBody>
      </p:sp>
    </p:spTree>
    <p:extLst>
      <p:ext uri="{BB962C8B-B14F-4D97-AF65-F5344CB8AC3E}">
        <p14:creationId xmlns:p14="http://schemas.microsoft.com/office/powerpoint/2010/main" val="327070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CB5736-E9B3-A734-0BE4-7676243D4D0F}"/>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AFD74DED-20BE-A0FF-D63B-A4948B068EA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innhold 3">
            <a:extLst>
              <a:ext uri="{FF2B5EF4-FFF2-40B4-BE49-F238E27FC236}">
                <a16:creationId xmlns:a16="http://schemas.microsoft.com/office/drawing/2014/main" id="{D5CF5D0F-7E38-6AF2-6072-40C2D1D0F22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dato 4">
            <a:extLst>
              <a:ext uri="{FF2B5EF4-FFF2-40B4-BE49-F238E27FC236}">
                <a16:creationId xmlns:a16="http://schemas.microsoft.com/office/drawing/2014/main" id="{F90ACC98-5F56-2467-F741-D8C782149D35}"/>
              </a:ext>
            </a:extLst>
          </p:cNvPr>
          <p:cNvSpPr>
            <a:spLocks noGrp="1"/>
          </p:cNvSpPr>
          <p:nvPr>
            <p:ph type="dt" sz="half" idx="10"/>
          </p:nvPr>
        </p:nvSpPr>
        <p:spPr/>
        <p:txBody>
          <a:bodyPr/>
          <a:lstStyle/>
          <a:p>
            <a:fld id="{F7B5F306-482E-48A7-8BCB-53B9D77AB598}" type="datetimeFigureOut">
              <a:rPr lang="en-GB" smtClean="0"/>
              <a:t>14/09/2023</a:t>
            </a:fld>
            <a:endParaRPr lang="en-GB"/>
          </a:p>
        </p:txBody>
      </p:sp>
      <p:sp>
        <p:nvSpPr>
          <p:cNvPr id="6" name="Plassholder for bunntekst 5">
            <a:extLst>
              <a:ext uri="{FF2B5EF4-FFF2-40B4-BE49-F238E27FC236}">
                <a16:creationId xmlns:a16="http://schemas.microsoft.com/office/drawing/2014/main" id="{AAAE6687-13B2-7A52-116B-498C1C9CFD6B}"/>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96939351-303D-4714-85CA-B0D1EC83D8CA}"/>
              </a:ext>
            </a:extLst>
          </p:cNvPr>
          <p:cNvSpPr>
            <a:spLocks noGrp="1"/>
          </p:cNvSpPr>
          <p:nvPr>
            <p:ph type="sldNum" sz="quarter" idx="12"/>
          </p:nvPr>
        </p:nvSpPr>
        <p:spPr/>
        <p:txBody>
          <a:bodyPr/>
          <a:lstStyle/>
          <a:p>
            <a:fld id="{4E5E32A4-047A-444E-805B-AFDA585EA2BA}" type="slidenum">
              <a:rPr lang="en-GB" smtClean="0"/>
              <a:t>‹#›</a:t>
            </a:fld>
            <a:endParaRPr lang="en-GB"/>
          </a:p>
        </p:txBody>
      </p:sp>
    </p:spTree>
    <p:extLst>
      <p:ext uri="{BB962C8B-B14F-4D97-AF65-F5344CB8AC3E}">
        <p14:creationId xmlns:p14="http://schemas.microsoft.com/office/powerpoint/2010/main" val="13679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0D9999-FA15-31F2-C8ED-EDDC1D2F025D}"/>
              </a:ext>
            </a:extLst>
          </p:cNvPr>
          <p:cNvSpPr>
            <a:spLocks noGrp="1"/>
          </p:cNvSpPr>
          <p:nvPr>
            <p:ph type="title"/>
          </p:nvPr>
        </p:nvSpPr>
        <p:spPr>
          <a:xfrm>
            <a:off x="839788" y="365125"/>
            <a:ext cx="10515600" cy="1325563"/>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6E543473-39E2-20AB-3F87-1C248D32F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157F52C-698F-5793-8741-39E9F62B097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tekst 4">
            <a:extLst>
              <a:ext uri="{FF2B5EF4-FFF2-40B4-BE49-F238E27FC236}">
                <a16:creationId xmlns:a16="http://schemas.microsoft.com/office/drawing/2014/main" id="{F7272DD1-30F5-5F05-5787-4B26E42DA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0F205DB-47B9-3653-1A92-408BA7EB1C8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7" name="Plassholder for dato 6">
            <a:extLst>
              <a:ext uri="{FF2B5EF4-FFF2-40B4-BE49-F238E27FC236}">
                <a16:creationId xmlns:a16="http://schemas.microsoft.com/office/drawing/2014/main" id="{EB6FF79C-946A-1316-646D-8ADF4F7FAA7B}"/>
              </a:ext>
            </a:extLst>
          </p:cNvPr>
          <p:cNvSpPr>
            <a:spLocks noGrp="1"/>
          </p:cNvSpPr>
          <p:nvPr>
            <p:ph type="dt" sz="half" idx="10"/>
          </p:nvPr>
        </p:nvSpPr>
        <p:spPr/>
        <p:txBody>
          <a:bodyPr/>
          <a:lstStyle/>
          <a:p>
            <a:fld id="{F7B5F306-482E-48A7-8BCB-53B9D77AB598}" type="datetimeFigureOut">
              <a:rPr lang="en-GB" smtClean="0"/>
              <a:t>14/09/2023</a:t>
            </a:fld>
            <a:endParaRPr lang="en-GB"/>
          </a:p>
        </p:txBody>
      </p:sp>
      <p:sp>
        <p:nvSpPr>
          <p:cNvPr id="8" name="Plassholder for bunntekst 7">
            <a:extLst>
              <a:ext uri="{FF2B5EF4-FFF2-40B4-BE49-F238E27FC236}">
                <a16:creationId xmlns:a16="http://schemas.microsoft.com/office/drawing/2014/main" id="{B64AD5AF-80D7-3349-72E5-2BBCD3E65945}"/>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BF4A5B4C-70EC-63AE-DDE5-EFF4D9A4D059}"/>
              </a:ext>
            </a:extLst>
          </p:cNvPr>
          <p:cNvSpPr>
            <a:spLocks noGrp="1"/>
          </p:cNvSpPr>
          <p:nvPr>
            <p:ph type="sldNum" sz="quarter" idx="12"/>
          </p:nvPr>
        </p:nvSpPr>
        <p:spPr/>
        <p:txBody>
          <a:bodyPr/>
          <a:lstStyle/>
          <a:p>
            <a:fld id="{4E5E32A4-047A-444E-805B-AFDA585EA2BA}" type="slidenum">
              <a:rPr lang="en-GB" smtClean="0"/>
              <a:t>‹#›</a:t>
            </a:fld>
            <a:endParaRPr lang="en-GB"/>
          </a:p>
        </p:txBody>
      </p:sp>
    </p:spTree>
    <p:extLst>
      <p:ext uri="{BB962C8B-B14F-4D97-AF65-F5344CB8AC3E}">
        <p14:creationId xmlns:p14="http://schemas.microsoft.com/office/powerpoint/2010/main" val="337807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ADD242-B12F-B150-1F7B-199D4F065858}"/>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C561E721-DD01-CD3E-7488-252747AF7022}"/>
              </a:ext>
            </a:extLst>
          </p:cNvPr>
          <p:cNvSpPr>
            <a:spLocks noGrp="1"/>
          </p:cNvSpPr>
          <p:nvPr>
            <p:ph type="dt" sz="half" idx="10"/>
          </p:nvPr>
        </p:nvSpPr>
        <p:spPr/>
        <p:txBody>
          <a:bodyPr/>
          <a:lstStyle/>
          <a:p>
            <a:fld id="{F7B5F306-482E-48A7-8BCB-53B9D77AB598}" type="datetimeFigureOut">
              <a:rPr lang="en-GB" smtClean="0"/>
              <a:t>14/09/2023</a:t>
            </a:fld>
            <a:endParaRPr lang="en-GB"/>
          </a:p>
        </p:txBody>
      </p:sp>
      <p:sp>
        <p:nvSpPr>
          <p:cNvPr id="4" name="Plassholder for bunntekst 3">
            <a:extLst>
              <a:ext uri="{FF2B5EF4-FFF2-40B4-BE49-F238E27FC236}">
                <a16:creationId xmlns:a16="http://schemas.microsoft.com/office/drawing/2014/main" id="{BDC9D58B-F192-DD7E-E0CD-D1EA859122BE}"/>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004A3CAE-57B2-B14F-5400-2F4CBBBA4F48}"/>
              </a:ext>
            </a:extLst>
          </p:cNvPr>
          <p:cNvSpPr>
            <a:spLocks noGrp="1"/>
          </p:cNvSpPr>
          <p:nvPr>
            <p:ph type="sldNum" sz="quarter" idx="12"/>
          </p:nvPr>
        </p:nvSpPr>
        <p:spPr/>
        <p:txBody>
          <a:bodyPr/>
          <a:lstStyle/>
          <a:p>
            <a:fld id="{4E5E32A4-047A-444E-805B-AFDA585EA2BA}" type="slidenum">
              <a:rPr lang="en-GB" smtClean="0"/>
              <a:t>‹#›</a:t>
            </a:fld>
            <a:endParaRPr lang="en-GB"/>
          </a:p>
        </p:txBody>
      </p:sp>
    </p:spTree>
    <p:extLst>
      <p:ext uri="{BB962C8B-B14F-4D97-AF65-F5344CB8AC3E}">
        <p14:creationId xmlns:p14="http://schemas.microsoft.com/office/powerpoint/2010/main" val="406803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FAA0B30-E3D4-DF12-12E9-DD49AA9BBB67}"/>
              </a:ext>
            </a:extLst>
          </p:cNvPr>
          <p:cNvSpPr>
            <a:spLocks noGrp="1"/>
          </p:cNvSpPr>
          <p:nvPr>
            <p:ph type="dt" sz="half" idx="10"/>
          </p:nvPr>
        </p:nvSpPr>
        <p:spPr/>
        <p:txBody>
          <a:bodyPr/>
          <a:lstStyle/>
          <a:p>
            <a:fld id="{F7B5F306-482E-48A7-8BCB-53B9D77AB598}" type="datetimeFigureOut">
              <a:rPr lang="en-GB" smtClean="0"/>
              <a:t>14/09/2023</a:t>
            </a:fld>
            <a:endParaRPr lang="en-GB"/>
          </a:p>
        </p:txBody>
      </p:sp>
      <p:sp>
        <p:nvSpPr>
          <p:cNvPr id="3" name="Plassholder for bunntekst 2">
            <a:extLst>
              <a:ext uri="{FF2B5EF4-FFF2-40B4-BE49-F238E27FC236}">
                <a16:creationId xmlns:a16="http://schemas.microsoft.com/office/drawing/2014/main" id="{51B1811E-97B1-B10A-0A30-D6421E19A6D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07AABEBB-3D1C-E830-D431-D471AEF30558}"/>
              </a:ext>
            </a:extLst>
          </p:cNvPr>
          <p:cNvSpPr>
            <a:spLocks noGrp="1"/>
          </p:cNvSpPr>
          <p:nvPr>
            <p:ph type="sldNum" sz="quarter" idx="12"/>
          </p:nvPr>
        </p:nvSpPr>
        <p:spPr/>
        <p:txBody>
          <a:bodyPr/>
          <a:lstStyle/>
          <a:p>
            <a:fld id="{4E5E32A4-047A-444E-805B-AFDA585EA2BA}" type="slidenum">
              <a:rPr lang="en-GB" smtClean="0"/>
              <a:t>‹#›</a:t>
            </a:fld>
            <a:endParaRPr lang="en-GB"/>
          </a:p>
        </p:txBody>
      </p:sp>
    </p:spTree>
    <p:extLst>
      <p:ext uri="{BB962C8B-B14F-4D97-AF65-F5344CB8AC3E}">
        <p14:creationId xmlns:p14="http://schemas.microsoft.com/office/powerpoint/2010/main" val="139652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8115D1-5BF9-228A-1400-7AB4DDA4AA9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87E44EAF-C486-6597-4345-98889BC81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tekst 3">
            <a:extLst>
              <a:ext uri="{FF2B5EF4-FFF2-40B4-BE49-F238E27FC236}">
                <a16:creationId xmlns:a16="http://schemas.microsoft.com/office/drawing/2014/main" id="{C26D8298-D5DF-9996-0C29-5158B5344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0A63F79-B3B4-4A8B-E899-52C39D57D7A2}"/>
              </a:ext>
            </a:extLst>
          </p:cNvPr>
          <p:cNvSpPr>
            <a:spLocks noGrp="1"/>
          </p:cNvSpPr>
          <p:nvPr>
            <p:ph type="dt" sz="half" idx="10"/>
          </p:nvPr>
        </p:nvSpPr>
        <p:spPr/>
        <p:txBody>
          <a:bodyPr/>
          <a:lstStyle/>
          <a:p>
            <a:fld id="{F7B5F306-482E-48A7-8BCB-53B9D77AB598}" type="datetimeFigureOut">
              <a:rPr lang="en-GB" smtClean="0"/>
              <a:t>14/09/2023</a:t>
            </a:fld>
            <a:endParaRPr lang="en-GB"/>
          </a:p>
        </p:txBody>
      </p:sp>
      <p:sp>
        <p:nvSpPr>
          <p:cNvPr id="6" name="Plassholder for bunntekst 5">
            <a:extLst>
              <a:ext uri="{FF2B5EF4-FFF2-40B4-BE49-F238E27FC236}">
                <a16:creationId xmlns:a16="http://schemas.microsoft.com/office/drawing/2014/main" id="{1D225F1C-EA6F-A1A1-5B71-D0CC8C7FC544}"/>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3A62DD81-B171-8B48-B38B-EF01F7C5688D}"/>
              </a:ext>
            </a:extLst>
          </p:cNvPr>
          <p:cNvSpPr>
            <a:spLocks noGrp="1"/>
          </p:cNvSpPr>
          <p:nvPr>
            <p:ph type="sldNum" sz="quarter" idx="12"/>
          </p:nvPr>
        </p:nvSpPr>
        <p:spPr/>
        <p:txBody>
          <a:bodyPr/>
          <a:lstStyle/>
          <a:p>
            <a:fld id="{4E5E32A4-047A-444E-805B-AFDA585EA2BA}" type="slidenum">
              <a:rPr lang="en-GB" smtClean="0"/>
              <a:t>‹#›</a:t>
            </a:fld>
            <a:endParaRPr lang="en-GB"/>
          </a:p>
        </p:txBody>
      </p:sp>
    </p:spTree>
    <p:extLst>
      <p:ext uri="{BB962C8B-B14F-4D97-AF65-F5344CB8AC3E}">
        <p14:creationId xmlns:p14="http://schemas.microsoft.com/office/powerpoint/2010/main" val="113293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E1B67C-BAD5-FFE2-0AB9-00CFD719E2C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bilde 2">
            <a:extLst>
              <a:ext uri="{FF2B5EF4-FFF2-40B4-BE49-F238E27FC236}">
                <a16:creationId xmlns:a16="http://schemas.microsoft.com/office/drawing/2014/main" id="{D1DCC635-33D9-28CC-F54C-A43BAD646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a:extLst>
              <a:ext uri="{FF2B5EF4-FFF2-40B4-BE49-F238E27FC236}">
                <a16:creationId xmlns:a16="http://schemas.microsoft.com/office/drawing/2014/main" id="{60BAA8F5-8FAD-BD88-9822-CAEA83F5F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85F0B4E-1D28-25B0-B6D1-FD5C94986A02}"/>
              </a:ext>
            </a:extLst>
          </p:cNvPr>
          <p:cNvSpPr>
            <a:spLocks noGrp="1"/>
          </p:cNvSpPr>
          <p:nvPr>
            <p:ph type="dt" sz="half" idx="10"/>
          </p:nvPr>
        </p:nvSpPr>
        <p:spPr/>
        <p:txBody>
          <a:bodyPr/>
          <a:lstStyle/>
          <a:p>
            <a:fld id="{F7B5F306-482E-48A7-8BCB-53B9D77AB598}" type="datetimeFigureOut">
              <a:rPr lang="en-GB" smtClean="0"/>
              <a:t>14/09/2023</a:t>
            </a:fld>
            <a:endParaRPr lang="en-GB"/>
          </a:p>
        </p:txBody>
      </p:sp>
      <p:sp>
        <p:nvSpPr>
          <p:cNvPr id="6" name="Plassholder for bunntekst 5">
            <a:extLst>
              <a:ext uri="{FF2B5EF4-FFF2-40B4-BE49-F238E27FC236}">
                <a16:creationId xmlns:a16="http://schemas.microsoft.com/office/drawing/2014/main" id="{D0AEC34F-657D-6412-1147-EC705AB2D08A}"/>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19F49061-05DF-BF92-0D60-BB409D681B27}"/>
              </a:ext>
            </a:extLst>
          </p:cNvPr>
          <p:cNvSpPr>
            <a:spLocks noGrp="1"/>
          </p:cNvSpPr>
          <p:nvPr>
            <p:ph type="sldNum" sz="quarter" idx="12"/>
          </p:nvPr>
        </p:nvSpPr>
        <p:spPr/>
        <p:txBody>
          <a:bodyPr/>
          <a:lstStyle/>
          <a:p>
            <a:fld id="{4E5E32A4-047A-444E-805B-AFDA585EA2BA}" type="slidenum">
              <a:rPr lang="en-GB" smtClean="0"/>
              <a:t>‹#›</a:t>
            </a:fld>
            <a:endParaRPr lang="en-GB"/>
          </a:p>
        </p:txBody>
      </p:sp>
    </p:spTree>
    <p:extLst>
      <p:ext uri="{BB962C8B-B14F-4D97-AF65-F5344CB8AC3E}">
        <p14:creationId xmlns:p14="http://schemas.microsoft.com/office/powerpoint/2010/main" val="72222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733F0DE-E0D4-5C75-B042-FE909708F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7959CB13-8C31-F2AA-4366-BD699397B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019F1030-486D-A0BC-CE4E-6764D230B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5F306-482E-48A7-8BCB-53B9D77AB598}" type="datetimeFigureOut">
              <a:rPr lang="en-GB" smtClean="0"/>
              <a:t>14/09/2023</a:t>
            </a:fld>
            <a:endParaRPr lang="en-GB"/>
          </a:p>
        </p:txBody>
      </p:sp>
      <p:sp>
        <p:nvSpPr>
          <p:cNvPr id="5" name="Plassholder for bunntekst 4">
            <a:extLst>
              <a:ext uri="{FF2B5EF4-FFF2-40B4-BE49-F238E27FC236}">
                <a16:creationId xmlns:a16="http://schemas.microsoft.com/office/drawing/2014/main" id="{694227DB-44BD-2000-87D3-7CF9EF3BF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16D86147-6B7F-F74D-1E82-F27C4DBDFB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E32A4-047A-444E-805B-AFDA585EA2BA}" type="slidenum">
              <a:rPr lang="en-GB" smtClean="0"/>
              <a:t>‹#›</a:t>
            </a:fld>
            <a:endParaRPr lang="en-GB"/>
          </a:p>
        </p:txBody>
      </p:sp>
    </p:spTree>
    <p:extLst>
      <p:ext uri="{BB962C8B-B14F-4D97-AF65-F5344CB8AC3E}">
        <p14:creationId xmlns:p14="http://schemas.microsoft.com/office/powerpoint/2010/main" val="1784938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hyperlink" Target="https://www.sport4understandin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645160" y="2325592"/>
            <a:ext cx="10901680" cy="2387600"/>
          </a:xfrm>
        </p:spPr>
        <p:txBody>
          <a:bodyPr>
            <a:normAutofit fontScale="90000"/>
          </a:bodyPr>
          <a:lstStyle/>
          <a:p>
            <a:r>
              <a:rPr lang="nb-NO" dirty="0"/>
              <a:t>Hvordan rekruttere flere frivillige?</a:t>
            </a:r>
            <a:br>
              <a:rPr lang="nb-NO" dirty="0"/>
            </a:br>
            <a:r>
              <a:rPr lang="nb-NO" dirty="0"/>
              <a:t>Hvordan lede smart og effektivt?</a:t>
            </a:r>
            <a:br>
              <a:rPr lang="nb-NO" dirty="0"/>
            </a:br>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Tree>
    <p:extLst>
      <p:ext uri="{BB962C8B-B14F-4D97-AF65-F5344CB8AC3E}">
        <p14:creationId xmlns:p14="http://schemas.microsoft.com/office/powerpoint/2010/main" val="105412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524000" y="1122363"/>
            <a:ext cx="9144000" cy="645477"/>
          </a:xfrm>
        </p:spPr>
        <p:txBody>
          <a:bodyPr>
            <a:normAutofit fontScale="90000"/>
          </a:bodyPr>
          <a:lstStyle/>
          <a:p>
            <a:pPr algn="l"/>
            <a:r>
              <a:rPr lang="nb-NO" dirty="0"/>
              <a:t>La oss få en nåsituasjonsanalyse</a:t>
            </a:r>
            <a:endParaRPr lang="en-GB" dirty="0"/>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524000" y="2021840"/>
            <a:ext cx="6329680" cy="3235960"/>
          </a:xfrm>
        </p:spPr>
        <p:txBody>
          <a:bodyPr>
            <a:normAutofit/>
          </a:bodyPr>
          <a:lstStyle/>
          <a:p>
            <a:pPr marR="0" lvl="0" algn="l" defTabSz="914400" rtl="0" eaLnBrk="1" fontAlgn="auto" latinLnBrk="0" hangingPunct="1">
              <a:lnSpc>
                <a:spcPct val="100000"/>
              </a:lnSpc>
              <a:spcBef>
                <a:spcPts val="0"/>
              </a:spcBef>
              <a:spcAft>
                <a:spcPts val="0"/>
              </a:spcAft>
              <a:buClrTx/>
              <a:buSzTx/>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Tørr du være dønn ærlig?</a:t>
            </a:r>
          </a:p>
          <a:p>
            <a:pPr marR="0" lvl="0" algn="l" defTabSz="914400" rtl="0" eaLnBrk="1" fontAlgn="auto" latinLnBrk="0" hangingPunct="1">
              <a:lnSpc>
                <a:spcPct val="100000"/>
              </a:lnSpc>
              <a:spcBef>
                <a:spcPts val="0"/>
              </a:spcBef>
              <a:spcAft>
                <a:spcPts val="0"/>
              </a:spcAft>
              <a:buClrTx/>
              <a:buSzTx/>
              <a:tabLst/>
              <a:defRPr/>
            </a:pP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Tree>
    <p:extLst>
      <p:ext uri="{BB962C8B-B14F-4D97-AF65-F5344CB8AC3E}">
        <p14:creationId xmlns:p14="http://schemas.microsoft.com/office/powerpoint/2010/main" val="74524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314707" y="1007019"/>
            <a:ext cx="9144000" cy="645477"/>
          </a:xfrm>
        </p:spPr>
        <p:txBody>
          <a:bodyPr>
            <a:normAutofit fontScale="90000"/>
          </a:bodyPr>
          <a:lstStyle/>
          <a:p>
            <a:pPr algn="l"/>
            <a:r>
              <a:rPr lang="en-GB" dirty="0" err="1"/>
              <a:t>Gruppearbeide</a:t>
            </a:r>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
        <p:nvSpPr>
          <p:cNvPr id="13" name="TekstSylinder 12">
            <a:extLst>
              <a:ext uri="{FF2B5EF4-FFF2-40B4-BE49-F238E27FC236}">
                <a16:creationId xmlns:a16="http://schemas.microsoft.com/office/drawing/2014/main" id="{D1E8E782-83B9-35B6-23A6-829DFBF2379F}"/>
              </a:ext>
            </a:extLst>
          </p:cNvPr>
          <p:cNvSpPr txBox="1"/>
          <p:nvPr/>
        </p:nvSpPr>
        <p:spPr>
          <a:xfrm>
            <a:off x="809752" y="2083270"/>
            <a:ext cx="10572495" cy="3046988"/>
          </a:xfrm>
          <a:prstGeom prst="rect">
            <a:avLst/>
          </a:prstGeom>
          <a:noFill/>
        </p:spPr>
        <p:txBody>
          <a:bodyPr wrap="square">
            <a:spAutoFit/>
          </a:bodyPr>
          <a:lstStyle/>
          <a:p>
            <a:pPr marL="0" indent="0">
              <a:buNone/>
            </a:pPr>
            <a:r>
              <a:rPr lang="nb-NO" sz="2400" dirty="0"/>
              <a:t>Diskuter i gruppen og gjør følgende:</a:t>
            </a:r>
          </a:p>
          <a:p>
            <a:pPr marL="514350" indent="-514350">
              <a:buFont typeface="+mj-lt"/>
              <a:buAutoNum type="arabicPeriod"/>
            </a:pPr>
            <a:r>
              <a:rPr lang="nb-NO" sz="2400" dirty="0"/>
              <a:t>Velg ett av de åtte påstandene mine  og fordype dere i (førstemann til mølla)</a:t>
            </a:r>
          </a:p>
          <a:p>
            <a:pPr marL="514350" indent="-514350">
              <a:buFont typeface="+mj-lt"/>
              <a:buAutoNum type="arabicPeriod"/>
            </a:pPr>
            <a:r>
              <a:rPr lang="nb-NO" sz="2400" dirty="0"/>
              <a:t>Kom opp med 3 grunner/argumenter for at situasjonen er som den er</a:t>
            </a:r>
          </a:p>
          <a:p>
            <a:pPr marL="514350" indent="-514350">
              <a:buFont typeface="+mj-lt"/>
              <a:buAutoNum type="arabicPeriod"/>
            </a:pPr>
            <a:r>
              <a:rPr lang="nb-NO" sz="2400" dirty="0"/>
              <a:t>Kom fram til 3 tiltak som dere kan gjøre for å endre situasjonen</a:t>
            </a:r>
          </a:p>
          <a:p>
            <a:pPr lvl="1">
              <a:buFont typeface="Wingdings" panose="05000000000000000000" pitchFamily="2" charset="2"/>
              <a:buChar char="q"/>
            </a:pPr>
            <a:r>
              <a:rPr lang="nb-NO" sz="2400" dirty="0"/>
              <a:t>Hva</a:t>
            </a:r>
          </a:p>
          <a:p>
            <a:pPr lvl="1">
              <a:buFont typeface="Wingdings" panose="05000000000000000000" pitchFamily="2" charset="2"/>
              <a:buChar char="q"/>
            </a:pPr>
            <a:r>
              <a:rPr lang="nb-NO" sz="2400" dirty="0"/>
              <a:t>Hvordan</a:t>
            </a:r>
          </a:p>
          <a:p>
            <a:pPr lvl="1">
              <a:buFont typeface="Wingdings" panose="05000000000000000000" pitchFamily="2" charset="2"/>
              <a:buChar char="q"/>
            </a:pPr>
            <a:r>
              <a:rPr lang="nb-NO" sz="2400" dirty="0"/>
              <a:t>Hvem</a:t>
            </a:r>
          </a:p>
          <a:p>
            <a:pPr marL="514350" indent="-514350">
              <a:buFont typeface="+mj-lt"/>
              <a:buAutoNum type="arabicPeriod"/>
            </a:pPr>
            <a:r>
              <a:rPr lang="nb-NO" sz="2400" dirty="0"/>
              <a:t>Oppsummering i plenum</a:t>
            </a:r>
          </a:p>
        </p:txBody>
      </p:sp>
    </p:spTree>
    <p:extLst>
      <p:ext uri="{BB962C8B-B14F-4D97-AF65-F5344CB8AC3E}">
        <p14:creationId xmlns:p14="http://schemas.microsoft.com/office/powerpoint/2010/main" val="369295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 calcmode="lin" valueType="num">
                                      <p:cBhvr additive="base">
                                        <p:cTn id="3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additive="base">
                                        <p:cTn id="3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524000" y="1122363"/>
            <a:ext cx="9144000" cy="645477"/>
          </a:xfrm>
        </p:spPr>
        <p:txBody>
          <a:bodyPr>
            <a:normAutofit fontScale="90000"/>
          </a:bodyPr>
          <a:lstStyle/>
          <a:p>
            <a:pPr algn="l"/>
            <a:r>
              <a:rPr lang="en-GB" dirty="0" err="1"/>
              <a:t>Klubbledelse</a:t>
            </a:r>
            <a:endParaRPr lang="en-GB" dirty="0"/>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524000" y="2021840"/>
            <a:ext cx="9359590" cy="3235960"/>
          </a:xfrm>
        </p:spPr>
        <p:txBody>
          <a:bodyPr>
            <a:normAutofit/>
          </a:bodyPr>
          <a:lstStyle/>
          <a:p>
            <a:pPr algn="l">
              <a:lnSpc>
                <a:spcPct val="100000"/>
              </a:lnSpc>
              <a:spcBef>
                <a:spcPts val="0"/>
              </a:spcBef>
              <a:defRPr/>
            </a:pPr>
            <a:r>
              <a:rPr lang="nb-NO" sz="2400" dirty="0"/>
              <a:t>Hvordan lede smartere og mer effektivt</a:t>
            </a:r>
          </a:p>
          <a:p>
            <a:pPr marR="0" lvl="0" algn="l" defTabSz="914400" rtl="0" eaLnBrk="1" fontAlgn="auto" latinLnBrk="0" hangingPunct="1">
              <a:lnSpc>
                <a:spcPct val="100000"/>
              </a:lnSpc>
              <a:spcBef>
                <a:spcPts val="0"/>
              </a:spcBef>
              <a:spcAft>
                <a:spcPts val="0"/>
              </a:spcAft>
              <a:buClrTx/>
              <a:buSzTx/>
              <a:tabLst/>
              <a:defRPr/>
            </a:pP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Tree>
    <p:extLst>
      <p:ext uri="{BB962C8B-B14F-4D97-AF65-F5344CB8AC3E}">
        <p14:creationId xmlns:p14="http://schemas.microsoft.com/office/powerpoint/2010/main" val="113311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524000" y="1122363"/>
            <a:ext cx="9144000" cy="645477"/>
          </a:xfrm>
        </p:spPr>
        <p:txBody>
          <a:bodyPr>
            <a:normAutofit fontScale="90000"/>
          </a:bodyPr>
          <a:lstStyle/>
          <a:p>
            <a:pPr algn="l"/>
            <a:r>
              <a:rPr lang="nb-NO" dirty="0"/>
              <a:t>Hvorfor trenger vi et styre?</a:t>
            </a:r>
            <a:endParaRPr lang="en-GB" dirty="0"/>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524000" y="2021840"/>
            <a:ext cx="6329680" cy="3235960"/>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rPr>
              <a:t>Lovpålagt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rPr>
              <a:t>Sikre trygghet for alle medlemmer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rPr>
              <a:t>Forvalte oppgaver og økonomi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rPr>
              <a:t>Sikre gode rutiner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rPr>
              <a:t>Rett og slett nødvendig for at barn skal spille basket</a:t>
            </a:r>
          </a:p>
          <a:p>
            <a:pPr marR="0" lvl="0" algn="l" defTabSz="914400" rtl="0" eaLnBrk="1" fontAlgn="auto" latinLnBrk="0" hangingPunct="1">
              <a:lnSpc>
                <a:spcPct val="100000"/>
              </a:lnSpc>
              <a:spcBef>
                <a:spcPts val="0"/>
              </a:spcBef>
              <a:spcAft>
                <a:spcPts val="0"/>
              </a:spcAft>
              <a:buClrTx/>
              <a:buSzTx/>
              <a:tabLst/>
              <a:defRPr/>
            </a:pP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Tree>
    <p:extLst>
      <p:ext uri="{BB962C8B-B14F-4D97-AF65-F5344CB8AC3E}">
        <p14:creationId xmlns:p14="http://schemas.microsoft.com/office/powerpoint/2010/main" val="403533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802888" y="345689"/>
            <a:ext cx="10660566" cy="1422152"/>
          </a:xfrm>
        </p:spPr>
        <p:txBody>
          <a:bodyPr>
            <a:noAutofit/>
          </a:bodyPr>
          <a:lstStyle/>
          <a:p>
            <a:pPr algn="l"/>
            <a:r>
              <a:rPr lang="nb-NO" sz="4400" dirty="0"/>
              <a:t>Tradisjonelle styregrupper vs. Ressursgrupper</a:t>
            </a:r>
            <a:endParaRPr lang="en-GB" sz="4400"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pic>
        <p:nvPicPr>
          <p:cNvPr id="11" name="Bilde 10">
            <a:extLst>
              <a:ext uri="{FF2B5EF4-FFF2-40B4-BE49-F238E27FC236}">
                <a16:creationId xmlns:a16="http://schemas.microsoft.com/office/drawing/2014/main" id="{9C4FAB68-DAB4-19C8-64C4-67EA4FDFAA10}"/>
              </a:ext>
            </a:extLst>
          </p:cNvPr>
          <p:cNvPicPr>
            <a:picLocks noChangeAspect="1"/>
          </p:cNvPicPr>
          <p:nvPr/>
        </p:nvPicPr>
        <p:blipFill>
          <a:blip r:embed="rId6"/>
          <a:stretch>
            <a:fillRect/>
          </a:stretch>
        </p:blipFill>
        <p:spPr>
          <a:xfrm>
            <a:off x="710693" y="2307352"/>
            <a:ext cx="5255207" cy="4438273"/>
          </a:xfrm>
          <a:prstGeom prst="rect">
            <a:avLst/>
          </a:prstGeom>
        </p:spPr>
      </p:pic>
      <p:sp>
        <p:nvSpPr>
          <p:cNvPr id="12" name="Plassholder for innhold 2">
            <a:extLst>
              <a:ext uri="{FF2B5EF4-FFF2-40B4-BE49-F238E27FC236}">
                <a16:creationId xmlns:a16="http://schemas.microsoft.com/office/drawing/2014/main" id="{966F929D-859E-4C8A-D1DC-6FE9366840B5}"/>
              </a:ext>
            </a:extLst>
          </p:cNvPr>
          <p:cNvSpPr txBox="1">
            <a:spLocks/>
          </p:cNvSpPr>
          <p:nvPr/>
        </p:nvSpPr>
        <p:spPr>
          <a:xfrm>
            <a:off x="6412230" y="2419325"/>
            <a:ext cx="51605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123F"/>
                </a:solidFill>
                <a:latin typeface="AmplitudeWide-Light" panose="02000603040000020004" pitchFamily="2" charset="0"/>
                <a:ea typeface="+mn-ea"/>
                <a:cs typeface="AmplitudeWide-Light" panose="0200060304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F123F"/>
                </a:solidFill>
                <a:latin typeface="AmplitudeWide-Light" panose="02000603040000020004" pitchFamily="2" charset="0"/>
                <a:ea typeface="+mn-ea"/>
                <a:cs typeface="AmplitudeWide-Light" panose="0200060304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F123F"/>
                </a:solidFill>
                <a:latin typeface="AmplitudeWide-Light" panose="02000603040000020004" pitchFamily="2" charset="0"/>
                <a:ea typeface="+mn-ea"/>
                <a:cs typeface="AmplitudeWide-Light" panose="0200060304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F123F"/>
                </a:solidFill>
                <a:latin typeface="AmplitudeWide-Light" panose="02000603040000020004" pitchFamily="2" charset="0"/>
                <a:ea typeface="+mn-ea"/>
                <a:cs typeface="AmplitudeWide-Light" panose="0200060304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F123F"/>
                </a:solidFill>
                <a:latin typeface="AmplitudeWide-Light" panose="02000603040000020004" pitchFamily="2" charset="0"/>
                <a:ea typeface="+mn-ea"/>
                <a:cs typeface="AmplitudeWide-Light" panose="0200060304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400" b="1" dirty="0"/>
              <a:t>Ressursgrupper</a:t>
            </a:r>
          </a:p>
          <a:p>
            <a:r>
              <a:rPr lang="nb-NO" sz="2400" dirty="0"/>
              <a:t>Mindre grupper som jobber sammen innenfor et område </a:t>
            </a:r>
          </a:p>
          <a:p>
            <a:r>
              <a:rPr lang="nb-NO" sz="2400" dirty="0"/>
              <a:t>Definerte arbeidsoppgaver per gruppe</a:t>
            </a:r>
          </a:p>
          <a:p>
            <a:r>
              <a:rPr lang="nb-NO" sz="2400" dirty="0"/>
              <a:t>Leder for gruppen </a:t>
            </a:r>
            <a:r>
              <a:rPr lang="nb-NO" sz="2400" b="1" dirty="0"/>
              <a:t>kan</a:t>
            </a:r>
            <a:r>
              <a:rPr lang="nb-NO" sz="2400" dirty="0"/>
              <a:t> sitte i styret</a:t>
            </a:r>
          </a:p>
          <a:p>
            <a:r>
              <a:rPr lang="nb-NO" sz="2400" dirty="0"/>
              <a:t>Møtes ved behov</a:t>
            </a:r>
          </a:p>
          <a:p>
            <a:r>
              <a:rPr lang="nb-NO" sz="2400" dirty="0"/>
              <a:t>En rapporterer til styret ved behov</a:t>
            </a:r>
          </a:p>
          <a:p>
            <a:endParaRPr lang="nb-NO" dirty="0"/>
          </a:p>
        </p:txBody>
      </p:sp>
    </p:spTree>
    <p:extLst>
      <p:ext uri="{BB962C8B-B14F-4D97-AF65-F5344CB8AC3E}">
        <p14:creationId xmlns:p14="http://schemas.microsoft.com/office/powerpoint/2010/main" val="268431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pic>
        <p:nvPicPr>
          <p:cNvPr id="13" name="Bilde 12">
            <a:extLst>
              <a:ext uri="{FF2B5EF4-FFF2-40B4-BE49-F238E27FC236}">
                <a16:creationId xmlns:a16="http://schemas.microsoft.com/office/drawing/2014/main" id="{C6470239-0405-8C7F-FC7C-54505980484B}"/>
              </a:ext>
            </a:extLst>
          </p:cNvPr>
          <p:cNvPicPr>
            <a:picLocks noChangeAspect="1"/>
          </p:cNvPicPr>
          <p:nvPr/>
        </p:nvPicPr>
        <p:blipFill>
          <a:blip r:embed="rId6"/>
          <a:stretch>
            <a:fillRect/>
          </a:stretch>
        </p:blipFill>
        <p:spPr>
          <a:xfrm>
            <a:off x="451670" y="579493"/>
            <a:ext cx="5051404" cy="3345736"/>
          </a:xfrm>
          <a:prstGeom prst="rect">
            <a:avLst/>
          </a:prstGeom>
          <a:ln>
            <a:noFill/>
          </a:ln>
          <a:effectLst>
            <a:outerShdw blurRad="292100" dist="139700" dir="2700000" algn="tl" rotWithShape="0">
              <a:srgbClr val="333333">
                <a:alpha val="65000"/>
              </a:srgbClr>
            </a:outerShdw>
          </a:effectLst>
        </p:spPr>
      </p:pic>
      <p:pic>
        <p:nvPicPr>
          <p:cNvPr id="9" name="Bilde 8">
            <a:extLst>
              <a:ext uri="{FF2B5EF4-FFF2-40B4-BE49-F238E27FC236}">
                <a16:creationId xmlns:a16="http://schemas.microsoft.com/office/drawing/2014/main" id="{01F5EBAF-C5E0-B4F6-3EC1-9CEA658C71C3}"/>
              </a:ext>
            </a:extLst>
          </p:cNvPr>
          <p:cNvPicPr>
            <a:picLocks noChangeAspect="1"/>
          </p:cNvPicPr>
          <p:nvPr/>
        </p:nvPicPr>
        <p:blipFill>
          <a:blip r:embed="rId7"/>
          <a:stretch>
            <a:fillRect/>
          </a:stretch>
        </p:blipFill>
        <p:spPr>
          <a:xfrm>
            <a:off x="6096000" y="2074127"/>
            <a:ext cx="6106640" cy="4779110"/>
          </a:xfrm>
          <a:prstGeom prst="rect">
            <a:avLst/>
          </a:prstGeom>
        </p:spPr>
      </p:pic>
    </p:spTree>
    <p:extLst>
      <p:ext uri="{BB962C8B-B14F-4D97-AF65-F5344CB8AC3E}">
        <p14:creationId xmlns:p14="http://schemas.microsoft.com/office/powerpoint/2010/main" val="45870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524000" y="1122363"/>
            <a:ext cx="9144000" cy="645477"/>
          </a:xfrm>
        </p:spPr>
        <p:txBody>
          <a:bodyPr>
            <a:normAutofit fontScale="90000"/>
          </a:bodyPr>
          <a:lstStyle/>
          <a:p>
            <a:pPr algn="l"/>
            <a:r>
              <a:rPr lang="en-GB" dirty="0" err="1"/>
              <a:t>Gruppeoppgave</a:t>
            </a:r>
            <a:endParaRPr lang="en-GB" dirty="0"/>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524000" y="2021840"/>
            <a:ext cx="9738732" cy="3235960"/>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800" b="1" i="0" u="none" strike="noStrike" kern="1200" cap="none" spc="0" normalizeH="0" baseline="0" noProof="0" dirty="0">
                <a:ln>
                  <a:noFill/>
                </a:ln>
                <a:solidFill>
                  <a:srgbClr val="0F123F"/>
                </a:solidFill>
                <a:effectLst/>
                <a:uLnTx/>
                <a:uFillTx/>
                <a:latin typeface="AmplitudeWide-Light" panose="02000603040000020004" pitchFamily="2" charset="0"/>
                <a:ea typeface="+mn-ea"/>
              </a:rPr>
              <a:t>Ressursgrupper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rPr>
              <a:t>Hvilke ressursgrupper mener dere kan være aktuelle i et basketstyre?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rPr>
              <a:t>Skriv kun navn på gruppene markert 1,2,3 etc. (ingen detaljer)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rPr>
              <a:t>Kort oppsummering i Plenum</a:t>
            </a:r>
          </a:p>
          <a:p>
            <a:pPr marR="0" lvl="0" algn="l" defTabSz="914400" rtl="0" eaLnBrk="1" fontAlgn="auto" latinLnBrk="0" hangingPunct="1">
              <a:lnSpc>
                <a:spcPct val="100000"/>
              </a:lnSpc>
              <a:spcBef>
                <a:spcPts val="0"/>
              </a:spcBef>
              <a:spcAft>
                <a:spcPts val="0"/>
              </a:spcAft>
              <a:buClrTx/>
              <a:buSzTx/>
              <a:tabLst/>
              <a:defRPr/>
            </a:pP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3">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Tree>
    <p:extLst>
      <p:ext uri="{BB962C8B-B14F-4D97-AF65-F5344CB8AC3E}">
        <p14:creationId xmlns:p14="http://schemas.microsoft.com/office/powerpoint/2010/main" val="96084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524000" y="1122363"/>
            <a:ext cx="9144000" cy="645477"/>
          </a:xfrm>
        </p:spPr>
        <p:txBody>
          <a:bodyPr>
            <a:normAutofit fontScale="90000"/>
          </a:bodyPr>
          <a:lstStyle/>
          <a:p>
            <a:pPr algn="l"/>
            <a:r>
              <a:rPr lang="en-GB" dirty="0" err="1"/>
              <a:t>Gruppeoppgave</a:t>
            </a:r>
            <a:endParaRPr lang="en-GB" dirty="0"/>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524000" y="2021840"/>
            <a:ext cx="9738732" cy="323596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800" b="1" i="0" u="none" strike="noStrike" kern="1200" cap="none" spc="0" normalizeH="0" baseline="0" noProof="0" dirty="0">
                <a:ln>
                  <a:noFill/>
                </a:ln>
                <a:solidFill>
                  <a:srgbClr val="0F123F"/>
                </a:solidFill>
                <a:effectLst/>
                <a:uLnTx/>
                <a:uFillTx/>
                <a:latin typeface="AmplitudeWide-Light" panose="02000603040000020004" pitchFamily="2" charset="0"/>
                <a:ea typeface="+mn-ea"/>
              </a:rPr>
              <a:t>Ressursgrupper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rPr>
              <a:t>Hvilke oppgaver mener dere hører hjemme i de definerte gruppene vi jobber med? Skriv ned helt overordnet hva dere tror.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800" b="0" i="0" u="none" strike="noStrike" kern="1200" cap="none" spc="0" normalizeH="0" baseline="0" noProof="0" dirty="0">
                <a:ln>
                  <a:noFill/>
                </a:ln>
                <a:solidFill>
                  <a:srgbClr val="0F123F"/>
                </a:solidFill>
                <a:effectLst/>
                <a:uLnTx/>
                <a:uFillTx/>
                <a:latin typeface="AmplitudeWide-Light" panose="02000603040000020004" pitchFamily="2" charset="0"/>
                <a:ea typeface="+mn-ea"/>
              </a:rPr>
              <a:t>Kort oppsummering i Plenum</a:t>
            </a:r>
          </a:p>
          <a:p>
            <a:pPr marR="0" lvl="0" algn="l" defTabSz="914400" rtl="0" eaLnBrk="1" fontAlgn="auto" latinLnBrk="0" hangingPunct="1">
              <a:lnSpc>
                <a:spcPct val="100000"/>
              </a:lnSpc>
              <a:spcBef>
                <a:spcPts val="0"/>
              </a:spcBef>
              <a:spcAft>
                <a:spcPts val="0"/>
              </a:spcAft>
              <a:buClrTx/>
              <a:buSzTx/>
              <a:tabLst/>
              <a:defRPr/>
            </a:pP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3">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Tree>
    <p:extLst>
      <p:ext uri="{BB962C8B-B14F-4D97-AF65-F5344CB8AC3E}">
        <p14:creationId xmlns:p14="http://schemas.microsoft.com/office/powerpoint/2010/main" val="285130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524000" y="1122363"/>
            <a:ext cx="9144000" cy="645477"/>
          </a:xfrm>
        </p:spPr>
        <p:txBody>
          <a:bodyPr>
            <a:normAutofit fontScale="90000"/>
          </a:bodyPr>
          <a:lstStyle/>
          <a:p>
            <a:pPr algn="l"/>
            <a:r>
              <a:rPr lang="en-GB" dirty="0" err="1"/>
              <a:t>Gruppeoppgave</a:t>
            </a:r>
            <a:endParaRPr lang="en-GB" dirty="0"/>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524000" y="2021840"/>
            <a:ext cx="9738732" cy="323596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sz="2800" dirty="0">
                <a:solidFill>
                  <a:srgbClr val="0F123F"/>
                </a:solidFill>
                <a:latin typeface="AmplitudeWide-Light" panose="02000603040000020004" pitchFamily="2" charset="0"/>
                <a:cs typeface="+mn-cs"/>
              </a:rPr>
              <a:t>Hvilke 3 fordeler ser dere med å jobbe i ressursgrupper?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800" i="0" u="none" strike="noStrike" kern="1200" cap="none" spc="0" normalizeH="0" baseline="0" noProof="0" dirty="0">
                <a:ln>
                  <a:noFill/>
                </a:ln>
                <a:solidFill>
                  <a:srgbClr val="0F123F"/>
                </a:solidFill>
                <a:effectLst/>
                <a:uLnTx/>
                <a:uFillTx/>
                <a:latin typeface="AmplitudeWide-Light" panose="02000603040000020004" pitchFamily="2" charset="0"/>
                <a:ea typeface="+mn-ea"/>
              </a:rPr>
              <a:t>Hvilke 3 ulemper ser dere?</a:t>
            </a:r>
            <a:endParaRPr kumimoji="0" lang="nb-NO"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3">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Tree>
    <p:extLst>
      <p:ext uri="{BB962C8B-B14F-4D97-AF65-F5344CB8AC3E}">
        <p14:creationId xmlns:p14="http://schemas.microsoft.com/office/powerpoint/2010/main" val="744168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162050" y="3233412"/>
            <a:ext cx="9144000" cy="645477"/>
          </a:xfrm>
        </p:spPr>
        <p:txBody>
          <a:bodyPr>
            <a:normAutofit fontScale="90000"/>
          </a:bodyPr>
          <a:lstStyle/>
          <a:p>
            <a:r>
              <a:rPr lang="nb-NO" dirty="0"/>
              <a:t>Jeg tror at frivilligheten er der, men at vi må tørre tenke annerledes</a:t>
            </a:r>
            <a:endParaRPr lang="en-GB" dirty="0"/>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524000" y="2021840"/>
            <a:ext cx="6329680" cy="3235960"/>
          </a:xfrm>
        </p:spPr>
        <p:txBody>
          <a:bodyPr>
            <a:normAutofit/>
          </a:bodyPr>
          <a:lstStyle/>
          <a:p>
            <a:pPr marR="0" lvl="0" algn="l" defTabSz="914400" rtl="0" eaLnBrk="1" fontAlgn="auto" latinLnBrk="0" hangingPunct="1">
              <a:lnSpc>
                <a:spcPct val="100000"/>
              </a:lnSpc>
              <a:spcBef>
                <a:spcPts val="0"/>
              </a:spcBef>
              <a:spcAft>
                <a:spcPts val="0"/>
              </a:spcAft>
              <a:buClrTx/>
              <a:buSzTx/>
              <a:tabLst/>
              <a:defRPr/>
            </a:pP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Tree>
    <p:extLst>
      <p:ext uri="{BB962C8B-B14F-4D97-AF65-F5344CB8AC3E}">
        <p14:creationId xmlns:p14="http://schemas.microsoft.com/office/powerpoint/2010/main" val="229878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524000" y="1122363"/>
            <a:ext cx="9144000" cy="645477"/>
          </a:xfrm>
        </p:spPr>
        <p:txBody>
          <a:bodyPr>
            <a:normAutofit fontScale="90000"/>
          </a:bodyPr>
          <a:lstStyle/>
          <a:p>
            <a:pPr algn="l"/>
            <a:r>
              <a:rPr lang="en-GB" dirty="0"/>
              <a:t>Dette er meg!</a:t>
            </a:r>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524000" y="2021840"/>
            <a:ext cx="6329680" cy="3235960"/>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54 år, Nesodden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3 «barn»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Leder for Nesodden Bobcats i 9 år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Grunnlegger av Lead4Peace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Grunnlegger og leder av Sport4Understanding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Jobber i Maze Feedback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Utdannet klubbveileder i NIF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Basket entusiast</a:t>
            </a: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pic>
        <p:nvPicPr>
          <p:cNvPr id="8" name="Picture 2">
            <a:extLst>
              <a:ext uri="{FF2B5EF4-FFF2-40B4-BE49-F238E27FC236}">
                <a16:creationId xmlns:a16="http://schemas.microsoft.com/office/drawing/2014/main" id="{7DDF1E1D-D8A1-727D-5C8E-8325C4D98A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0" y="2362538"/>
            <a:ext cx="2895600" cy="2554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54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BB3C90E2-F814-6943-9BBF-5D239D2C95F4}"/>
              </a:ext>
            </a:extLst>
          </p:cNvPr>
          <p:cNvSpPr>
            <a:spLocks noGrp="1"/>
          </p:cNvSpPr>
          <p:nvPr>
            <p:ph type="title"/>
          </p:nvPr>
        </p:nvSpPr>
        <p:spPr>
          <a:xfrm>
            <a:off x="264699" y="10670"/>
            <a:ext cx="10515600" cy="1325563"/>
          </a:xfrm>
        </p:spPr>
        <p:txBody>
          <a:bodyPr/>
          <a:lstStyle/>
          <a:p>
            <a:r>
              <a:rPr lang="nb-NO" dirty="0"/>
              <a:t>Følg oss på sosiale medier</a:t>
            </a:r>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3">
            <a:extLst>
              <a:ext uri="{28A0092B-C50C-407E-A947-70E740481C1C}">
                <a14:useLocalDpi xmlns:a14="http://schemas.microsoft.com/office/drawing/2010/main" val="0"/>
              </a:ext>
            </a:extLst>
          </a:blip>
          <a:srcRect t="32046" b="32280"/>
          <a:stretch/>
        </p:blipFill>
        <p:spPr>
          <a:xfrm>
            <a:off x="9849080" y="4763"/>
            <a:ext cx="2190520" cy="706102"/>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pic>
        <p:nvPicPr>
          <p:cNvPr id="3" name="Picture 2" descr="A screenshot of a web page&#10;&#10;Description automatically generated">
            <a:extLst>
              <a:ext uri="{FF2B5EF4-FFF2-40B4-BE49-F238E27FC236}">
                <a16:creationId xmlns:a16="http://schemas.microsoft.com/office/drawing/2014/main" id="{CCF358ED-8C4A-0E31-0F05-847AEA59CCA7}"/>
              </a:ext>
            </a:extLst>
          </p:cNvPr>
          <p:cNvPicPr>
            <a:picLocks noChangeAspect="1"/>
          </p:cNvPicPr>
          <p:nvPr/>
        </p:nvPicPr>
        <p:blipFill rotWithShape="1">
          <a:blip r:embed="rId7"/>
          <a:srcRect l="11053"/>
          <a:stretch/>
        </p:blipFill>
        <p:spPr>
          <a:xfrm>
            <a:off x="6060125" y="1205852"/>
            <a:ext cx="6092011" cy="5641478"/>
          </a:xfrm>
          <a:prstGeom prst="rect">
            <a:avLst/>
          </a:prstGeom>
        </p:spPr>
      </p:pic>
      <p:pic>
        <p:nvPicPr>
          <p:cNvPr id="9" name="Picture 8" descr="A group of people in a group&#10;&#10;Description automatically generated">
            <a:extLst>
              <a:ext uri="{FF2B5EF4-FFF2-40B4-BE49-F238E27FC236}">
                <a16:creationId xmlns:a16="http://schemas.microsoft.com/office/drawing/2014/main" id="{ED1400F8-14F4-A1DA-7B7F-48FD894EE703}"/>
              </a:ext>
            </a:extLst>
          </p:cNvPr>
          <p:cNvPicPr>
            <a:picLocks noChangeAspect="1"/>
          </p:cNvPicPr>
          <p:nvPr/>
        </p:nvPicPr>
        <p:blipFill>
          <a:blip r:embed="rId8"/>
          <a:stretch>
            <a:fillRect/>
          </a:stretch>
        </p:blipFill>
        <p:spPr>
          <a:xfrm>
            <a:off x="35859" y="1426106"/>
            <a:ext cx="5952562" cy="3261716"/>
          </a:xfrm>
          <a:prstGeom prst="rect">
            <a:avLst/>
          </a:prstGeom>
        </p:spPr>
      </p:pic>
      <p:sp>
        <p:nvSpPr>
          <p:cNvPr id="11" name="TekstSylinder 10">
            <a:extLst>
              <a:ext uri="{FF2B5EF4-FFF2-40B4-BE49-F238E27FC236}">
                <a16:creationId xmlns:a16="http://schemas.microsoft.com/office/drawing/2014/main" id="{FE37DDAC-FB8B-DC9B-45DA-14E2C1C41B30}"/>
              </a:ext>
            </a:extLst>
          </p:cNvPr>
          <p:cNvSpPr txBox="1"/>
          <p:nvPr/>
        </p:nvSpPr>
        <p:spPr>
          <a:xfrm>
            <a:off x="971677" y="4929985"/>
            <a:ext cx="40810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b-NO" dirty="0">
                <a:ea typeface="+mn-lt"/>
                <a:cs typeface="+mn-lt"/>
                <a:hlinkClick r:id="rId9"/>
              </a:rPr>
              <a:t>https://www.sport4understanding.com/</a:t>
            </a:r>
            <a:endParaRPr lang="nb-NO"/>
          </a:p>
        </p:txBody>
      </p:sp>
    </p:spTree>
    <p:extLst>
      <p:ext uri="{BB962C8B-B14F-4D97-AF65-F5344CB8AC3E}">
        <p14:creationId xmlns:p14="http://schemas.microsoft.com/office/powerpoint/2010/main" val="240646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676400" y="4876323"/>
            <a:ext cx="9144000" cy="645477"/>
          </a:xfrm>
        </p:spPr>
        <p:txBody>
          <a:bodyPr>
            <a:normAutofit fontScale="90000"/>
          </a:bodyPr>
          <a:lstStyle/>
          <a:p>
            <a:r>
              <a:rPr lang="en-GB" dirty="0"/>
              <a:t>142 000 </a:t>
            </a:r>
            <a:r>
              <a:rPr lang="en-GB" dirty="0" err="1"/>
              <a:t>årsverk</a:t>
            </a:r>
            <a:r>
              <a:rPr lang="en-GB" dirty="0"/>
              <a:t>!!!</a:t>
            </a:r>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178560" y="1527492"/>
            <a:ext cx="9834880" cy="3235960"/>
          </a:xfrm>
        </p:spPr>
        <p:txBody>
          <a:bodyPr>
            <a:normAutofit/>
          </a:bodyPr>
          <a:lstStyle/>
          <a:p>
            <a:pPr marL="0" indent="0" algn="ctr">
              <a:buNone/>
            </a:pPr>
            <a:r>
              <a:rPr lang="nb-NO" b="0" i="0" dirty="0">
                <a:solidFill>
                  <a:srgbClr val="202124"/>
                </a:solidFill>
                <a:effectLst/>
                <a:latin typeface="arial" panose="020B0604020202020204" pitchFamily="34" charset="0"/>
              </a:rPr>
              <a:t>Frivillige organisasjoner </a:t>
            </a:r>
            <a:r>
              <a:rPr lang="nb-NO" b="1" i="0" dirty="0">
                <a:solidFill>
                  <a:srgbClr val="202124"/>
                </a:solidFill>
                <a:effectLst/>
                <a:latin typeface="arial" panose="020B0604020202020204" pitchFamily="34" charset="0"/>
              </a:rPr>
              <a:t>bidrar til kompetanse, læring og inkludering og gir folk i alle aldre anledning til å møtes, engasjere seg og være en del av et fellesskap»</a:t>
            </a:r>
          </a:p>
          <a:p>
            <a:pPr marL="0" indent="0" algn="ctr">
              <a:buNone/>
            </a:pPr>
            <a:endParaRPr lang="nb-NO" b="1" dirty="0">
              <a:solidFill>
                <a:srgbClr val="202124"/>
              </a:solidFill>
              <a:latin typeface="arial" panose="020B0604020202020204" pitchFamily="34" charset="0"/>
            </a:endParaRPr>
          </a:p>
          <a:p>
            <a:pPr marL="0" indent="0" algn="ctr">
              <a:buNone/>
            </a:pPr>
            <a:r>
              <a:rPr lang="nb-NO" b="1" dirty="0">
                <a:solidFill>
                  <a:srgbClr val="202124"/>
                </a:solidFill>
                <a:latin typeface="arial" panose="020B0604020202020204" pitchFamily="34" charset="0"/>
              </a:rPr>
              <a:t> Hvor mange årsverk bidrar frivillighet til i Norge?</a:t>
            </a: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Tree>
    <p:extLst>
      <p:ext uri="{BB962C8B-B14F-4D97-AF65-F5344CB8AC3E}">
        <p14:creationId xmlns:p14="http://schemas.microsoft.com/office/powerpoint/2010/main" val="129832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710693" y="500332"/>
            <a:ext cx="9144000" cy="645477"/>
          </a:xfrm>
        </p:spPr>
        <p:txBody>
          <a:bodyPr>
            <a:normAutofit fontScale="90000"/>
          </a:bodyPr>
          <a:lstStyle/>
          <a:p>
            <a:pPr algn="l"/>
            <a:r>
              <a:rPr lang="nb-NO" dirty="0"/>
              <a:t>Mange sier frivilligheten dør ut</a:t>
            </a:r>
            <a:endParaRPr lang="en-GB" dirty="0"/>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524000" y="2021840"/>
            <a:ext cx="6329680" cy="3235960"/>
          </a:xfrm>
        </p:spPr>
        <p:txBody>
          <a:bodyPr>
            <a:normAutofit/>
          </a:bodyPr>
          <a:lstStyle/>
          <a:p>
            <a:pPr marR="0" lvl="0" algn="l" defTabSz="914400" rtl="0" eaLnBrk="1" fontAlgn="auto" latinLnBrk="0" hangingPunct="1">
              <a:lnSpc>
                <a:spcPct val="100000"/>
              </a:lnSpc>
              <a:spcBef>
                <a:spcPts val="0"/>
              </a:spcBef>
              <a:spcAft>
                <a:spcPts val="0"/>
              </a:spcAft>
              <a:buClrTx/>
              <a:buSzTx/>
              <a:tabLst/>
              <a:defRPr/>
            </a:pP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pic>
        <p:nvPicPr>
          <p:cNvPr id="8" name="Plassholder for innhold 4">
            <a:extLst>
              <a:ext uri="{FF2B5EF4-FFF2-40B4-BE49-F238E27FC236}">
                <a16:creationId xmlns:a16="http://schemas.microsoft.com/office/drawing/2014/main" id="{30781F4A-63F7-3866-C09A-886AFD074F6D}"/>
              </a:ext>
            </a:extLst>
          </p:cNvPr>
          <p:cNvPicPr>
            <a:picLocks noChangeAspect="1"/>
          </p:cNvPicPr>
          <p:nvPr/>
        </p:nvPicPr>
        <p:blipFill>
          <a:blip r:embed="rId6"/>
          <a:stretch>
            <a:fillRect/>
          </a:stretch>
        </p:blipFill>
        <p:spPr>
          <a:xfrm>
            <a:off x="721416" y="1800225"/>
            <a:ext cx="4771702" cy="4351338"/>
          </a:xfrm>
          <a:prstGeom prst="rect">
            <a:avLst/>
          </a:prstGeom>
        </p:spPr>
      </p:pic>
      <p:pic>
        <p:nvPicPr>
          <p:cNvPr id="9" name="Bilde 8">
            <a:extLst>
              <a:ext uri="{FF2B5EF4-FFF2-40B4-BE49-F238E27FC236}">
                <a16:creationId xmlns:a16="http://schemas.microsoft.com/office/drawing/2014/main" id="{5880B673-CA7F-B4EA-7A85-DCF13210CDCF}"/>
              </a:ext>
            </a:extLst>
          </p:cNvPr>
          <p:cNvPicPr>
            <a:picLocks noChangeAspect="1"/>
          </p:cNvPicPr>
          <p:nvPr/>
        </p:nvPicPr>
        <p:blipFill>
          <a:blip r:embed="rId7"/>
          <a:stretch>
            <a:fillRect/>
          </a:stretch>
        </p:blipFill>
        <p:spPr>
          <a:xfrm>
            <a:off x="5493118" y="3457131"/>
            <a:ext cx="3454578" cy="2609984"/>
          </a:xfrm>
          <a:prstGeom prst="rect">
            <a:avLst/>
          </a:prstGeom>
        </p:spPr>
      </p:pic>
      <p:pic>
        <p:nvPicPr>
          <p:cNvPr id="10" name="Bilde 9">
            <a:extLst>
              <a:ext uri="{FF2B5EF4-FFF2-40B4-BE49-F238E27FC236}">
                <a16:creationId xmlns:a16="http://schemas.microsoft.com/office/drawing/2014/main" id="{95836FD1-6D4A-69BB-0276-BC4A8FDDEF72}"/>
              </a:ext>
            </a:extLst>
          </p:cNvPr>
          <p:cNvPicPr>
            <a:picLocks noChangeAspect="1"/>
          </p:cNvPicPr>
          <p:nvPr/>
        </p:nvPicPr>
        <p:blipFill>
          <a:blip r:embed="rId8"/>
          <a:stretch>
            <a:fillRect/>
          </a:stretch>
        </p:blipFill>
        <p:spPr>
          <a:xfrm>
            <a:off x="8836507" y="3232015"/>
            <a:ext cx="3187813" cy="2525579"/>
          </a:xfrm>
          <a:prstGeom prst="rect">
            <a:avLst/>
          </a:prstGeom>
        </p:spPr>
      </p:pic>
      <p:pic>
        <p:nvPicPr>
          <p:cNvPr id="11" name="Bilde 10">
            <a:extLst>
              <a:ext uri="{FF2B5EF4-FFF2-40B4-BE49-F238E27FC236}">
                <a16:creationId xmlns:a16="http://schemas.microsoft.com/office/drawing/2014/main" id="{659FD66F-400E-CCDE-07FA-3D1FF3D87B01}"/>
              </a:ext>
            </a:extLst>
          </p:cNvPr>
          <p:cNvPicPr>
            <a:picLocks noChangeAspect="1"/>
          </p:cNvPicPr>
          <p:nvPr/>
        </p:nvPicPr>
        <p:blipFill>
          <a:blip r:embed="rId9"/>
          <a:stretch>
            <a:fillRect/>
          </a:stretch>
        </p:blipFill>
        <p:spPr>
          <a:xfrm>
            <a:off x="5689599" y="1437845"/>
            <a:ext cx="2830117" cy="1934838"/>
          </a:xfrm>
          <a:prstGeom prst="rect">
            <a:avLst/>
          </a:prstGeom>
        </p:spPr>
      </p:pic>
    </p:spTree>
    <p:extLst>
      <p:ext uri="{BB962C8B-B14F-4D97-AF65-F5344CB8AC3E}">
        <p14:creationId xmlns:p14="http://schemas.microsoft.com/office/powerpoint/2010/main" val="393246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604520" y="813883"/>
            <a:ext cx="10982960" cy="1018671"/>
          </a:xfrm>
        </p:spPr>
        <p:txBody>
          <a:bodyPr>
            <a:normAutofit fontScale="90000"/>
          </a:bodyPr>
          <a:lstStyle/>
          <a:p>
            <a:pPr algn="l"/>
            <a:r>
              <a:rPr lang="nb-NO" dirty="0"/>
              <a:t>Hvorfor tror DU at frivillige faller av?</a:t>
            </a:r>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3">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pic>
        <p:nvPicPr>
          <p:cNvPr id="10" name="Bilde 9">
            <a:extLst>
              <a:ext uri="{FF2B5EF4-FFF2-40B4-BE49-F238E27FC236}">
                <a16:creationId xmlns:a16="http://schemas.microsoft.com/office/drawing/2014/main" id="{53ED0F39-2C1F-A22C-6D27-4D2EA3DFD4C7}"/>
              </a:ext>
            </a:extLst>
          </p:cNvPr>
          <p:cNvPicPr>
            <a:picLocks noChangeAspect="1"/>
          </p:cNvPicPr>
          <p:nvPr/>
        </p:nvPicPr>
        <p:blipFill>
          <a:blip r:embed="rId7"/>
          <a:stretch>
            <a:fillRect/>
          </a:stretch>
        </p:blipFill>
        <p:spPr>
          <a:xfrm>
            <a:off x="3259455" y="1873568"/>
            <a:ext cx="5216950" cy="4133185"/>
          </a:xfrm>
          <a:prstGeom prst="rect">
            <a:avLst/>
          </a:prstGeom>
        </p:spPr>
      </p:pic>
    </p:spTree>
    <p:extLst>
      <p:ext uri="{BB962C8B-B14F-4D97-AF65-F5344CB8AC3E}">
        <p14:creationId xmlns:p14="http://schemas.microsoft.com/office/powerpoint/2010/main" val="107834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524000" y="2021840"/>
            <a:ext cx="6329680" cy="3235960"/>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x</a:t>
            </a: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2">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pic>
        <p:nvPicPr>
          <p:cNvPr id="8" name="Plassholder for innhold 4">
            <a:extLst>
              <a:ext uri="{FF2B5EF4-FFF2-40B4-BE49-F238E27FC236}">
                <a16:creationId xmlns:a16="http://schemas.microsoft.com/office/drawing/2014/main" id="{EBD1E174-3201-56A5-4711-3F21D7905558}"/>
              </a:ext>
            </a:extLst>
          </p:cNvPr>
          <p:cNvPicPr>
            <a:picLocks noChangeAspect="1"/>
          </p:cNvPicPr>
          <p:nvPr/>
        </p:nvPicPr>
        <p:blipFill>
          <a:blip r:embed="rId6"/>
          <a:stretch>
            <a:fillRect/>
          </a:stretch>
        </p:blipFill>
        <p:spPr>
          <a:xfrm>
            <a:off x="759502" y="922624"/>
            <a:ext cx="4771702" cy="4351338"/>
          </a:xfrm>
          <a:prstGeom prst="rect">
            <a:avLst/>
          </a:prstGeom>
        </p:spPr>
      </p:pic>
      <p:pic>
        <p:nvPicPr>
          <p:cNvPr id="9" name="Bilde 8">
            <a:extLst>
              <a:ext uri="{FF2B5EF4-FFF2-40B4-BE49-F238E27FC236}">
                <a16:creationId xmlns:a16="http://schemas.microsoft.com/office/drawing/2014/main" id="{87F78D9C-5C80-6C26-E108-EA86A20A03DB}"/>
              </a:ext>
            </a:extLst>
          </p:cNvPr>
          <p:cNvPicPr>
            <a:picLocks noChangeAspect="1"/>
          </p:cNvPicPr>
          <p:nvPr/>
        </p:nvPicPr>
        <p:blipFill>
          <a:blip r:embed="rId7"/>
          <a:stretch>
            <a:fillRect/>
          </a:stretch>
        </p:blipFill>
        <p:spPr>
          <a:xfrm>
            <a:off x="5493118" y="3457131"/>
            <a:ext cx="3454578" cy="2609984"/>
          </a:xfrm>
          <a:prstGeom prst="rect">
            <a:avLst/>
          </a:prstGeom>
        </p:spPr>
      </p:pic>
      <p:pic>
        <p:nvPicPr>
          <p:cNvPr id="10" name="Bilde 9">
            <a:extLst>
              <a:ext uri="{FF2B5EF4-FFF2-40B4-BE49-F238E27FC236}">
                <a16:creationId xmlns:a16="http://schemas.microsoft.com/office/drawing/2014/main" id="{C8263F93-0282-5AC9-02E9-C6F96EDE1FAC}"/>
              </a:ext>
            </a:extLst>
          </p:cNvPr>
          <p:cNvPicPr>
            <a:picLocks noChangeAspect="1"/>
          </p:cNvPicPr>
          <p:nvPr/>
        </p:nvPicPr>
        <p:blipFill>
          <a:blip r:embed="rId8"/>
          <a:stretch>
            <a:fillRect/>
          </a:stretch>
        </p:blipFill>
        <p:spPr>
          <a:xfrm>
            <a:off x="8836507" y="3232015"/>
            <a:ext cx="3187813" cy="2525579"/>
          </a:xfrm>
          <a:prstGeom prst="rect">
            <a:avLst/>
          </a:prstGeom>
        </p:spPr>
      </p:pic>
      <p:pic>
        <p:nvPicPr>
          <p:cNvPr id="11" name="Bilde 10">
            <a:extLst>
              <a:ext uri="{FF2B5EF4-FFF2-40B4-BE49-F238E27FC236}">
                <a16:creationId xmlns:a16="http://schemas.microsoft.com/office/drawing/2014/main" id="{59785D7D-2DB6-9D17-7876-E358AB1C2F2A}"/>
              </a:ext>
            </a:extLst>
          </p:cNvPr>
          <p:cNvPicPr>
            <a:picLocks noChangeAspect="1"/>
          </p:cNvPicPr>
          <p:nvPr/>
        </p:nvPicPr>
        <p:blipFill>
          <a:blip r:embed="rId9"/>
          <a:stretch>
            <a:fillRect/>
          </a:stretch>
        </p:blipFill>
        <p:spPr>
          <a:xfrm>
            <a:off x="5689599" y="1437845"/>
            <a:ext cx="2830117" cy="1934838"/>
          </a:xfrm>
          <a:prstGeom prst="rect">
            <a:avLst/>
          </a:prstGeom>
        </p:spPr>
      </p:pic>
      <p:sp>
        <p:nvSpPr>
          <p:cNvPr id="12" name="Tittel 1">
            <a:extLst>
              <a:ext uri="{FF2B5EF4-FFF2-40B4-BE49-F238E27FC236}">
                <a16:creationId xmlns:a16="http://schemas.microsoft.com/office/drawing/2014/main" id="{30F2D1F6-631F-DEFA-F8C4-4CE641DF2BA2}"/>
              </a:ext>
            </a:extLst>
          </p:cNvPr>
          <p:cNvSpPr txBox="1">
            <a:spLocks/>
          </p:cNvSpPr>
          <p:nvPr/>
        </p:nvSpPr>
        <p:spPr>
          <a:xfrm rot="1027323">
            <a:off x="1955337" y="2341876"/>
            <a:ext cx="8092576" cy="1780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F123F"/>
                </a:solidFill>
                <a:latin typeface="Amplitude-Bold" panose="02000806050000020004" pitchFamily="2" charset="0"/>
                <a:ea typeface="+mj-ea"/>
                <a:cs typeface="Amplitude-Bold" panose="02000806050000020004" pitchFamily="2" charset="0"/>
              </a:defRPr>
            </a:lvl1pPr>
          </a:lstStyle>
          <a:p>
            <a:r>
              <a:rPr lang="nb-NO" sz="6600" b="1" dirty="0">
                <a:solidFill>
                  <a:srgbClr val="FF0000"/>
                </a:solidFill>
              </a:rPr>
              <a:t>8 brutale påstander?</a:t>
            </a:r>
          </a:p>
        </p:txBody>
      </p:sp>
    </p:spTree>
    <p:extLst>
      <p:ext uri="{BB962C8B-B14F-4D97-AF65-F5344CB8AC3E}">
        <p14:creationId xmlns:p14="http://schemas.microsoft.com/office/powerpoint/2010/main" val="759785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422400" y="1259206"/>
            <a:ext cx="10393680" cy="645477"/>
          </a:xfrm>
        </p:spPr>
        <p:txBody>
          <a:bodyPr>
            <a:normAutofit fontScale="90000"/>
          </a:bodyPr>
          <a:lstStyle/>
          <a:p>
            <a:pPr algn="l"/>
            <a:r>
              <a:rPr lang="nb-NO" dirty="0"/>
              <a:t>Vi gjør det for vanskelig å bli med…</a:t>
            </a:r>
            <a:endParaRPr lang="en-GB" dirty="0"/>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422400" y="2499677"/>
            <a:ext cx="6329680" cy="3235960"/>
          </a:xfrm>
        </p:spPr>
        <p:txBody>
          <a:bodyPr>
            <a:norm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er for utydelig på hva vi trenger hjelp til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stoler for lite på folka rundt oss…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er litt kjedelige å jobbe med…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jobber for ad-hoc og uforutsett…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bruker feil folk på feil ting…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«jabber» for mye…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gjør oss ikke attraktive nok…</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nb-NO" dirty="0">
                <a:solidFill>
                  <a:prstClr val="black"/>
                </a:solidFill>
                <a:latin typeface="Calibri" panose="020F0502020204030204"/>
              </a:rPr>
              <a:t>Vi spør ikke tydelig nok…</a:t>
            </a: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3">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Tree>
    <p:extLst>
      <p:ext uri="{BB962C8B-B14F-4D97-AF65-F5344CB8AC3E}">
        <p14:creationId xmlns:p14="http://schemas.microsoft.com/office/powerpoint/2010/main" val="304709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932985" y="542714"/>
            <a:ext cx="9144000" cy="645477"/>
          </a:xfrm>
        </p:spPr>
        <p:txBody>
          <a:bodyPr>
            <a:normAutofit fontScale="90000"/>
          </a:bodyPr>
          <a:lstStyle/>
          <a:p>
            <a:pPr algn="l"/>
            <a:r>
              <a:rPr lang="en-GB" dirty="0" err="1"/>
              <a:t>Tørre</a:t>
            </a:r>
            <a:r>
              <a:rPr lang="en-GB" dirty="0"/>
              <a:t> å </a:t>
            </a:r>
            <a:r>
              <a:rPr lang="en-GB" dirty="0" err="1"/>
              <a:t>spørre</a:t>
            </a:r>
            <a:r>
              <a:rPr lang="en-GB" dirty="0"/>
              <a:t>…..</a:t>
            </a:r>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524000" y="2021840"/>
            <a:ext cx="6329680" cy="3235960"/>
          </a:xfrm>
        </p:spPr>
        <p:txBody>
          <a:bodyPr>
            <a:normAutofit/>
          </a:bodyPr>
          <a:lstStyle/>
          <a:p>
            <a:pPr marR="0" lvl="0" algn="l" defTabSz="914400" rtl="0" eaLnBrk="1" fontAlgn="auto" latinLnBrk="0" hangingPunct="1">
              <a:lnSpc>
                <a:spcPct val="100000"/>
              </a:lnSpc>
              <a:spcBef>
                <a:spcPts val="0"/>
              </a:spcBef>
              <a:spcAft>
                <a:spcPts val="0"/>
              </a:spcAft>
              <a:buClrTx/>
              <a:buSzTx/>
              <a:tabLst/>
              <a:defRPr/>
            </a:pP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3">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pic>
        <p:nvPicPr>
          <p:cNvPr id="8" name="Plassholder for innhold 7">
            <a:extLst>
              <a:ext uri="{FF2B5EF4-FFF2-40B4-BE49-F238E27FC236}">
                <a16:creationId xmlns:a16="http://schemas.microsoft.com/office/drawing/2014/main" id="{B7A9019C-2E01-58EF-9336-36EF9E2F31DB}"/>
              </a:ext>
            </a:extLst>
          </p:cNvPr>
          <p:cNvPicPr>
            <a:picLocks noChangeAspect="1"/>
          </p:cNvPicPr>
          <p:nvPr/>
        </p:nvPicPr>
        <p:blipFill>
          <a:blip r:embed="rId7"/>
          <a:stretch>
            <a:fillRect/>
          </a:stretch>
        </p:blipFill>
        <p:spPr>
          <a:xfrm>
            <a:off x="838200" y="1577975"/>
            <a:ext cx="5257800" cy="4442476"/>
          </a:xfrm>
          <a:prstGeom prst="rect">
            <a:avLst/>
          </a:prstGeom>
        </p:spPr>
      </p:pic>
      <p:pic>
        <p:nvPicPr>
          <p:cNvPr id="9" name="Bilde 8">
            <a:extLst>
              <a:ext uri="{FF2B5EF4-FFF2-40B4-BE49-F238E27FC236}">
                <a16:creationId xmlns:a16="http://schemas.microsoft.com/office/drawing/2014/main" id="{A4FE3B09-2906-3208-F1D4-E40D6EE51B83}"/>
              </a:ext>
            </a:extLst>
          </p:cNvPr>
          <p:cNvPicPr>
            <a:picLocks noChangeAspect="1"/>
          </p:cNvPicPr>
          <p:nvPr/>
        </p:nvPicPr>
        <p:blipFill>
          <a:blip r:embed="rId8"/>
          <a:stretch>
            <a:fillRect/>
          </a:stretch>
        </p:blipFill>
        <p:spPr>
          <a:xfrm>
            <a:off x="7711988" y="2198931"/>
            <a:ext cx="3187864" cy="32005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862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F3208-59FC-A556-A678-8DAA5BC33B44}"/>
              </a:ext>
            </a:extLst>
          </p:cNvPr>
          <p:cNvSpPr>
            <a:spLocks noGrp="1"/>
          </p:cNvSpPr>
          <p:nvPr>
            <p:ph type="ctrTitle"/>
          </p:nvPr>
        </p:nvSpPr>
        <p:spPr>
          <a:xfrm>
            <a:off x="1422400" y="1259206"/>
            <a:ext cx="10393680" cy="645477"/>
          </a:xfrm>
        </p:spPr>
        <p:txBody>
          <a:bodyPr>
            <a:normAutofit fontScale="90000"/>
          </a:bodyPr>
          <a:lstStyle/>
          <a:p>
            <a:pPr algn="l"/>
            <a:r>
              <a:rPr lang="nb-NO" dirty="0"/>
              <a:t>Vi gjør det for vanskelig å bli med…</a:t>
            </a:r>
            <a:endParaRPr lang="en-GB" dirty="0"/>
          </a:p>
        </p:txBody>
      </p:sp>
      <p:sp>
        <p:nvSpPr>
          <p:cNvPr id="3" name="Undertittel 2">
            <a:extLst>
              <a:ext uri="{FF2B5EF4-FFF2-40B4-BE49-F238E27FC236}">
                <a16:creationId xmlns:a16="http://schemas.microsoft.com/office/drawing/2014/main" id="{EAF7B706-6600-0DFB-B10D-EDAE2DB8D020}"/>
              </a:ext>
            </a:extLst>
          </p:cNvPr>
          <p:cNvSpPr>
            <a:spLocks noGrp="1"/>
          </p:cNvSpPr>
          <p:nvPr>
            <p:ph type="subTitle" idx="1"/>
          </p:nvPr>
        </p:nvSpPr>
        <p:spPr>
          <a:xfrm>
            <a:off x="1422400" y="2499677"/>
            <a:ext cx="6329680" cy="3235960"/>
          </a:xfrm>
        </p:spPr>
        <p:txBody>
          <a:bodyPr>
            <a:norm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er for utydelig på hva vi trenger hjelp til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stoler for lite på folka rundt oss…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er litt kjedelige å jobbe med…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jobber for ad-hoc og uforutsett…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bruker feil folk på feil ting…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«jabber» for mye…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b="0" i="0" u="none" strike="noStrike" kern="1200" cap="none" spc="0" normalizeH="0" baseline="0" noProof="0" dirty="0">
                <a:ln>
                  <a:noFill/>
                </a:ln>
                <a:solidFill>
                  <a:prstClr val="black"/>
                </a:solidFill>
                <a:effectLst/>
                <a:uLnTx/>
                <a:uFillTx/>
                <a:latin typeface="Calibri" panose="020F0502020204030204"/>
                <a:ea typeface="+mn-ea"/>
                <a:cs typeface="+mn-cs"/>
              </a:rPr>
              <a:t>Vi gjør oss ikke attraktive nok…</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nb-NO" dirty="0">
                <a:solidFill>
                  <a:prstClr val="black"/>
                </a:solidFill>
                <a:latin typeface="Calibri" panose="020F0502020204030204"/>
              </a:rPr>
              <a:t>Vi spør ikke tydelig nok…</a:t>
            </a: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pic>
        <p:nvPicPr>
          <p:cNvPr id="4" name="Bilde 3">
            <a:extLst>
              <a:ext uri="{FF2B5EF4-FFF2-40B4-BE49-F238E27FC236}">
                <a16:creationId xmlns:a16="http://schemas.microsoft.com/office/drawing/2014/main" id="{103EFB2D-8231-1BD1-80A8-A8918282302D}"/>
              </a:ext>
            </a:extLst>
          </p:cNvPr>
          <p:cNvPicPr>
            <a:picLocks noChangeAspect="1"/>
          </p:cNvPicPr>
          <p:nvPr/>
        </p:nvPicPr>
        <p:blipFill rotWithShape="1">
          <a:blip r:embed="rId3">
            <a:extLst>
              <a:ext uri="{28A0092B-C50C-407E-A947-70E740481C1C}">
                <a14:useLocalDpi xmlns:a14="http://schemas.microsoft.com/office/drawing/2010/main" val="0"/>
              </a:ext>
            </a:extLst>
          </a:blip>
          <a:srcRect t="32046" b="32280"/>
          <a:stretch/>
        </p:blipFill>
        <p:spPr>
          <a:xfrm>
            <a:off x="8572500" y="4763"/>
            <a:ext cx="3467100" cy="1117600"/>
          </a:xfrm>
          <a:prstGeom prst="rect">
            <a:avLst/>
          </a:prstGeom>
        </p:spPr>
      </p:pic>
      <p:pic>
        <p:nvPicPr>
          <p:cNvPr id="5" name="Bilde 4" descr="Et bilde som inneholder tekst, utklipp&#10;&#10;Automatisk generert beskrivelse">
            <a:extLst>
              <a:ext uri="{FF2B5EF4-FFF2-40B4-BE49-F238E27FC236}">
                <a16:creationId xmlns:a16="http://schemas.microsoft.com/office/drawing/2014/main" id="{28E3053A-4E59-F37F-5D42-12F61F555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455" y="6280149"/>
            <a:ext cx="1208027" cy="373603"/>
          </a:xfrm>
          <a:prstGeom prst="rect">
            <a:avLst/>
          </a:prstGeom>
        </p:spPr>
      </p:pic>
      <p:pic>
        <p:nvPicPr>
          <p:cNvPr id="6" name="Bilde 5">
            <a:extLst>
              <a:ext uri="{FF2B5EF4-FFF2-40B4-BE49-F238E27FC236}">
                <a16:creationId xmlns:a16="http://schemas.microsoft.com/office/drawing/2014/main" id="{81CB9A0A-AF03-F2A6-B7FD-3A5A8E735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330" y="6280149"/>
            <a:ext cx="1780794" cy="373602"/>
          </a:xfrm>
          <a:prstGeom prst="rect">
            <a:avLst/>
          </a:prstGeom>
        </p:spPr>
      </p:pic>
      <p:pic>
        <p:nvPicPr>
          <p:cNvPr id="7" name="Bilde 6" descr="Et bilde som inneholder tekst, Font, Grafikk, logo&#10;&#10;Automatisk generert beskrivelse">
            <a:extLst>
              <a:ext uri="{FF2B5EF4-FFF2-40B4-BE49-F238E27FC236}">
                <a16:creationId xmlns:a16="http://schemas.microsoft.com/office/drawing/2014/main" id="{85DDDF14-7D9A-3C55-E186-3DF2AC3281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 y="6193132"/>
            <a:ext cx="1208027" cy="694735"/>
          </a:xfrm>
          <a:prstGeom prst="rect">
            <a:avLst/>
          </a:prstGeom>
        </p:spPr>
      </p:pic>
      <p:sp>
        <p:nvSpPr>
          <p:cNvPr id="8" name="Tittel 1">
            <a:extLst>
              <a:ext uri="{FF2B5EF4-FFF2-40B4-BE49-F238E27FC236}">
                <a16:creationId xmlns:a16="http://schemas.microsoft.com/office/drawing/2014/main" id="{B26E08CA-B2DC-18CE-1471-31A2FE39FC8B}"/>
              </a:ext>
            </a:extLst>
          </p:cNvPr>
          <p:cNvSpPr txBox="1">
            <a:spLocks/>
          </p:cNvSpPr>
          <p:nvPr/>
        </p:nvSpPr>
        <p:spPr>
          <a:xfrm rot="1027323">
            <a:off x="1955337" y="2341876"/>
            <a:ext cx="8092576" cy="1780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F123F"/>
                </a:solidFill>
                <a:latin typeface="Amplitude-Bold" panose="02000806050000020004" pitchFamily="2" charset="0"/>
                <a:ea typeface="+mj-ea"/>
                <a:cs typeface="Amplitude-Bold" panose="02000806050000020004" pitchFamily="2" charset="0"/>
              </a:defRPr>
            </a:lvl1pPr>
          </a:lstStyle>
          <a:p>
            <a:r>
              <a:rPr lang="nb-NO" sz="6600" b="1" dirty="0">
                <a:solidFill>
                  <a:srgbClr val="FF0000"/>
                </a:solidFill>
              </a:rPr>
              <a:t>8 brutale påstander?</a:t>
            </a:r>
          </a:p>
        </p:txBody>
      </p:sp>
    </p:spTree>
    <p:extLst>
      <p:ext uri="{BB962C8B-B14F-4D97-AF65-F5344CB8AC3E}">
        <p14:creationId xmlns:p14="http://schemas.microsoft.com/office/powerpoint/2010/main" val="42827521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1163</Words>
  <Application>Microsoft Office PowerPoint</Application>
  <PresentationFormat>Widescreen</PresentationFormat>
  <Paragraphs>132</Paragraphs>
  <Slides>20</Slides>
  <Notes>8</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20</vt:i4>
      </vt:variant>
    </vt:vector>
  </HeadingPairs>
  <TitlesOfParts>
    <vt:vector size="28" baseType="lpstr">
      <vt:lpstr>Amplitude-Bold</vt:lpstr>
      <vt:lpstr>AmplitudeWide-Light</vt:lpstr>
      <vt:lpstr>arial</vt:lpstr>
      <vt:lpstr>arial</vt:lpstr>
      <vt:lpstr>Calibri</vt:lpstr>
      <vt:lpstr>Calibri Light</vt:lpstr>
      <vt:lpstr>Wingdings</vt:lpstr>
      <vt:lpstr>Office-tema</vt:lpstr>
      <vt:lpstr>Hvordan rekruttere flere frivillige? Hvordan lede smart og effektivt? </vt:lpstr>
      <vt:lpstr>Dette er meg!</vt:lpstr>
      <vt:lpstr>142 000 årsverk!!!</vt:lpstr>
      <vt:lpstr>Mange sier frivilligheten dør ut</vt:lpstr>
      <vt:lpstr>Hvorfor tror DU at frivillige faller av?</vt:lpstr>
      <vt:lpstr>PowerPoint-presentasjon</vt:lpstr>
      <vt:lpstr>Vi gjør det for vanskelig å bli med…</vt:lpstr>
      <vt:lpstr>Tørre å spørre…..</vt:lpstr>
      <vt:lpstr>Vi gjør det for vanskelig å bli med…</vt:lpstr>
      <vt:lpstr>La oss få en nåsituasjonsanalyse</vt:lpstr>
      <vt:lpstr>Gruppearbeide</vt:lpstr>
      <vt:lpstr>Klubbledelse</vt:lpstr>
      <vt:lpstr>Hvorfor trenger vi et styre?</vt:lpstr>
      <vt:lpstr>Tradisjonelle styregrupper vs. Ressursgrupper</vt:lpstr>
      <vt:lpstr>PowerPoint-presentasjon</vt:lpstr>
      <vt:lpstr>Gruppeoppgave</vt:lpstr>
      <vt:lpstr>Gruppeoppgave</vt:lpstr>
      <vt:lpstr>Gruppeoppgave</vt:lpstr>
      <vt:lpstr>Jeg tror at frivilligheten er der, men at vi må tørre tenke annerledes</vt:lpstr>
      <vt:lpstr>Følg oss på sosiale medier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Gøril Wold Wægger</dc:creator>
  <cp:lastModifiedBy>Røseid, Sivert</cp:lastModifiedBy>
  <cp:revision>5</cp:revision>
  <dcterms:created xsi:type="dcterms:W3CDTF">2023-08-18T10:17:11Z</dcterms:created>
  <dcterms:modified xsi:type="dcterms:W3CDTF">2023-09-14T12:20:47Z</dcterms:modified>
</cp:coreProperties>
</file>