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4"/>
  </p:notesMasterIdLst>
  <p:sldIdLst>
    <p:sldId id="269" r:id="rId2"/>
    <p:sldId id="270" r:id="rId3"/>
    <p:sldId id="256" r:id="rId4"/>
    <p:sldId id="279" r:id="rId5"/>
    <p:sldId id="258" r:id="rId6"/>
    <p:sldId id="271" r:id="rId7"/>
    <p:sldId id="272" r:id="rId8"/>
    <p:sldId id="275" r:id="rId9"/>
    <p:sldId id="276" r:id="rId10"/>
    <p:sldId id="277" r:id="rId11"/>
    <p:sldId id="278"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09" autoAdjust="0"/>
  </p:normalViewPr>
  <p:slideViewPr>
    <p:cSldViewPr snapToGrid="0">
      <p:cViewPr varScale="1">
        <p:scale>
          <a:sx n="81" d="100"/>
          <a:sy n="81" d="100"/>
        </p:scale>
        <p:origin x="51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l Dost" userId="4cf48260-dd24-4bd4-84c2-7d69f1e8f1c6" providerId="ADAL" clId="{2427B23B-555E-48C0-95F5-CED8B4A65EF2}"/>
    <pc:docChg chg="modSld">
      <pc:chgData name="Jamil Dost" userId="4cf48260-dd24-4bd4-84c2-7d69f1e8f1c6" providerId="ADAL" clId="{2427B23B-555E-48C0-95F5-CED8B4A65EF2}" dt="2023-09-05T13:49:56.788" v="174" actId="20577"/>
      <pc:docMkLst>
        <pc:docMk/>
      </pc:docMkLst>
      <pc:sldChg chg="modSp mod">
        <pc:chgData name="Jamil Dost" userId="4cf48260-dd24-4bd4-84c2-7d69f1e8f1c6" providerId="ADAL" clId="{2427B23B-555E-48C0-95F5-CED8B4A65EF2}" dt="2023-09-05T13:49:28.787" v="138" actId="20577"/>
        <pc:sldMkLst>
          <pc:docMk/>
          <pc:sldMk cId="142117278" sldId="270"/>
        </pc:sldMkLst>
        <pc:spChg chg="mod">
          <ac:chgData name="Jamil Dost" userId="4cf48260-dd24-4bd4-84c2-7d69f1e8f1c6" providerId="ADAL" clId="{2427B23B-555E-48C0-95F5-CED8B4A65EF2}" dt="2023-09-05T13:49:28.787" v="138" actId="20577"/>
          <ac:spMkLst>
            <pc:docMk/>
            <pc:sldMk cId="142117278" sldId="270"/>
            <ac:spMk id="3" creationId="{AB01AB6B-0ABD-FA2E-5A57-ADBBB44E7295}"/>
          </ac:spMkLst>
        </pc:spChg>
      </pc:sldChg>
      <pc:sldChg chg="modSp mod">
        <pc:chgData name="Jamil Dost" userId="4cf48260-dd24-4bd4-84c2-7d69f1e8f1c6" providerId="ADAL" clId="{2427B23B-555E-48C0-95F5-CED8B4A65EF2}" dt="2023-09-05T13:49:56.788" v="174" actId="20577"/>
        <pc:sldMkLst>
          <pc:docMk/>
          <pc:sldMk cId="1608992046" sldId="275"/>
        </pc:sldMkLst>
        <pc:spChg chg="mod">
          <ac:chgData name="Jamil Dost" userId="4cf48260-dd24-4bd4-84c2-7d69f1e8f1c6" providerId="ADAL" clId="{2427B23B-555E-48C0-95F5-CED8B4A65EF2}" dt="2023-09-05T13:49:56.788" v="174" actId="20577"/>
          <ac:spMkLst>
            <pc:docMk/>
            <pc:sldMk cId="1608992046" sldId="275"/>
            <ac:spMk id="3" creationId="{EA57510F-01FE-E128-6325-965C2892C5EB}"/>
          </ac:spMkLst>
        </pc:spChg>
      </pc:sldChg>
      <pc:sldChg chg="modSp mod modNotesTx">
        <pc:chgData name="Jamil Dost" userId="4cf48260-dd24-4bd4-84c2-7d69f1e8f1c6" providerId="ADAL" clId="{2427B23B-555E-48C0-95F5-CED8B4A65EF2}" dt="2023-09-05T13:49:01.977" v="109" actId="20577"/>
        <pc:sldMkLst>
          <pc:docMk/>
          <pc:sldMk cId="2622357362" sldId="276"/>
        </pc:sldMkLst>
        <pc:spChg chg="mod">
          <ac:chgData name="Jamil Dost" userId="4cf48260-dd24-4bd4-84c2-7d69f1e8f1c6" providerId="ADAL" clId="{2427B23B-555E-48C0-95F5-CED8B4A65EF2}" dt="2023-09-05T13:46:46.855" v="47" actId="20577"/>
          <ac:spMkLst>
            <pc:docMk/>
            <pc:sldMk cId="2622357362" sldId="276"/>
            <ac:spMk id="10" creationId="{4BFDCE04-59B6-359E-1A75-510E7420E5F0}"/>
          </ac:spMkLst>
        </pc:spChg>
        <pc:spChg chg="mod">
          <ac:chgData name="Jamil Dost" userId="4cf48260-dd24-4bd4-84c2-7d69f1e8f1c6" providerId="ADAL" clId="{2427B23B-555E-48C0-95F5-CED8B4A65EF2}" dt="2023-09-05T13:49:01.977" v="109" actId="20577"/>
          <ac:spMkLst>
            <pc:docMk/>
            <pc:sldMk cId="2622357362" sldId="276"/>
            <ac:spMk id="13" creationId="{EEF8D9DD-FF2B-1DA4-EBA9-9E1C00B8C2B8}"/>
          </ac:spMkLst>
        </pc:spChg>
      </pc:sldChg>
      <pc:sldChg chg="modSp mod">
        <pc:chgData name="Jamil Dost" userId="4cf48260-dd24-4bd4-84c2-7d69f1e8f1c6" providerId="ADAL" clId="{2427B23B-555E-48C0-95F5-CED8B4A65EF2}" dt="2023-09-05T13:49:17.505" v="125" actId="20577"/>
        <pc:sldMkLst>
          <pc:docMk/>
          <pc:sldMk cId="1647803323" sldId="277"/>
        </pc:sldMkLst>
        <pc:spChg chg="mod">
          <ac:chgData name="Jamil Dost" userId="4cf48260-dd24-4bd4-84c2-7d69f1e8f1c6" providerId="ADAL" clId="{2427B23B-555E-48C0-95F5-CED8B4A65EF2}" dt="2023-09-05T13:49:17.505" v="125" actId="20577"/>
          <ac:spMkLst>
            <pc:docMk/>
            <pc:sldMk cId="1647803323" sldId="277"/>
            <ac:spMk id="2" creationId="{FC21353F-C3FE-4BB3-BAE2-1EC7A00DC5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BA102-324E-42AC-821E-B72BFC35D26E}" type="datetimeFigureOut">
              <a:rPr lang="nb-NO" smtClean="0"/>
              <a:t>05.09.2023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CF7E0-D822-4DB4-B74A-17493025993A}" type="slidenum">
              <a:rPr lang="nb-NO" smtClean="0"/>
              <a:t>‹#›</a:t>
            </a:fld>
            <a:endParaRPr lang="nb-NO"/>
          </a:p>
        </p:txBody>
      </p:sp>
    </p:spTree>
    <p:extLst>
      <p:ext uri="{BB962C8B-B14F-4D97-AF65-F5344CB8AC3E}">
        <p14:creationId xmlns:p14="http://schemas.microsoft.com/office/powerpoint/2010/main" val="60558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Stiftet i 2014 av styret i Vålerenga Fotball som er videreføring av klubbens samfunnsarbeid som startet i 1996.</a:t>
            </a:r>
          </a:p>
          <a:p>
            <a:endParaRPr lang="nb-NO" dirty="0"/>
          </a:p>
        </p:txBody>
      </p:sp>
      <p:sp>
        <p:nvSpPr>
          <p:cNvPr id="4" name="Plassholder for lysbildenummer 3"/>
          <p:cNvSpPr>
            <a:spLocks noGrp="1"/>
          </p:cNvSpPr>
          <p:nvPr>
            <p:ph type="sldNum" sz="quarter" idx="5"/>
          </p:nvPr>
        </p:nvSpPr>
        <p:spPr/>
        <p:txBody>
          <a:bodyPr/>
          <a:lstStyle/>
          <a:p>
            <a:fld id="{ED5CF7E0-D822-4DB4-B74A-17493025993A}" type="slidenum">
              <a:rPr lang="nb-NO" smtClean="0"/>
              <a:t>3</a:t>
            </a:fld>
            <a:endParaRPr lang="nb-NO"/>
          </a:p>
        </p:txBody>
      </p:sp>
    </p:spTree>
    <p:extLst>
      <p:ext uri="{BB962C8B-B14F-4D97-AF65-F5344CB8AC3E}">
        <p14:creationId xmlns:p14="http://schemas.microsoft.com/office/powerpoint/2010/main" val="296725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Ung Leder Vålerenga er et lederutviklingsprogram for ungdom mellom 15 og 19 år. I løpet av kursperioden, som tradisjonelt har vært på omtrent 12 uker, får ungdom et mangfold av forskjellige kurs. Det innebærer kurs i for eksempel trenerrollen, kurs for å kunne være dommer, og en del andre kurs. Poenget er å heve kompetansen til ungdommen, og gjøre dem beredt med forskjellige verktøy de kan benytte seg av senere i livet. Resultatet for deltakerne er derfor ofte personlig utvikling og mestring. Mange opplever det som lærerikt og spennende. Og når de da er utstyrt med denne pakken av kunnskaper, ferdigheter og erfaringer får de gode muligheter gjennom en sterkere CV og et bredere nettverk. Jeg tok dette lederprogrammet i 2019, og siden har det bare ballet på seg. Og så mye som jeg har lært, og fått muligheten til å gjøre spennende ting, så er nok noe av de beste minnene fra kurset hvor sosialt det var. Det var alltid artige pauser, og morsomme leker i løpet kursperioden. Det er noe jeg tror flere er enige om. </a:t>
            </a:r>
          </a:p>
        </p:txBody>
      </p:sp>
      <p:sp>
        <p:nvSpPr>
          <p:cNvPr id="4" name="Plassholder for lysbildenummer 3"/>
          <p:cNvSpPr>
            <a:spLocks noGrp="1"/>
          </p:cNvSpPr>
          <p:nvPr>
            <p:ph type="sldNum" sz="quarter" idx="5"/>
          </p:nvPr>
        </p:nvSpPr>
        <p:spPr/>
        <p:txBody>
          <a:bodyPr/>
          <a:lstStyle/>
          <a:p>
            <a:fld id="{ED5CF7E0-D822-4DB4-B74A-17493025993A}" type="slidenum">
              <a:rPr lang="nb-NO" smtClean="0"/>
              <a:t>7</a:t>
            </a:fld>
            <a:endParaRPr lang="nb-NO"/>
          </a:p>
        </p:txBody>
      </p:sp>
    </p:spTree>
    <p:extLst>
      <p:ext uri="{BB962C8B-B14F-4D97-AF65-F5344CB8AC3E}">
        <p14:creationId xmlns:p14="http://schemas.microsoft.com/office/powerpoint/2010/main" val="3921458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D5CF7E0-D822-4DB4-B74A-17493025993A}" type="slidenum">
              <a:rPr lang="nb-NO" smtClean="0"/>
              <a:t>8</a:t>
            </a:fld>
            <a:endParaRPr lang="nb-NO"/>
          </a:p>
        </p:txBody>
      </p:sp>
    </p:spTree>
    <p:extLst>
      <p:ext uri="{BB962C8B-B14F-4D97-AF65-F5344CB8AC3E}">
        <p14:creationId xmlns:p14="http://schemas.microsoft.com/office/powerpoint/2010/main" val="306676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Mangler Ungdomslederkurs fra OIK, kommunikasjonskurs, og familiedag på Vallefeltet (der jentene jobbet som aktivitetsledere) i oversikten over programmet.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ED5CF7E0-D822-4DB4-B74A-17493025993A}" type="slidenum">
              <a:rPr lang="nb-NO" smtClean="0"/>
              <a:t>9</a:t>
            </a:fld>
            <a:endParaRPr lang="nb-NO"/>
          </a:p>
        </p:txBody>
      </p:sp>
    </p:spTree>
    <p:extLst>
      <p:ext uri="{BB962C8B-B14F-4D97-AF65-F5344CB8AC3E}">
        <p14:creationId xmlns:p14="http://schemas.microsoft.com/office/powerpoint/2010/main" val="3341819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Norges Idrettsforbund har på sine nettsider en egen temaside for ungdomsidrett. Vi kan for ordens skyld avklare at ungdomsidrett defineres som idrettslig aktivitet blant ungdom mellom 13 og 19 år. I følge temasiden har hele 75% av all ungdom i Norge vært innom en form for organisert idrettsaktivitet i løpet av ungdomstiden. Det virker jo egentlig veldig bra – 75% er ingen liten andel man kan fnyse av, men uansett kommer statistikken frem med en vond bismak, fordi omtrent 6 av 10 ungdommer slutter med idrett før de fyller 18 år. Det vil si at litt over halvparten av omtrent all norsk ungdom gir seg med idrett før de blir myndige. Dette er bekymringsverdige tall, og har vært det lenge. Akkurat disse tallene er fra 2019, men trenden har ligget i vegene en stund. Og hvorfor velger man å slutte med idrett? Det er det mange grunner til, men de to årsakene som går igjen oftest er:</a:t>
            </a:r>
          </a:p>
          <a:p>
            <a:pPr marL="171450" indent="-171450">
              <a:buFontTx/>
              <a:buChar char="-"/>
            </a:pPr>
            <a:r>
              <a:rPr lang="nb-NO" dirty="0"/>
              <a:t>Tidsklemma: man har rett og slett ikke tid til idrett, når man går på skolen og skal fokusere på gode karakterer, et sosialt liv og kanskje en liten jobb ved siden av. </a:t>
            </a:r>
          </a:p>
          <a:p>
            <a:pPr marL="171450" indent="-171450">
              <a:buFontTx/>
              <a:buChar char="-"/>
            </a:pPr>
            <a:r>
              <a:rPr lang="nb-NO" dirty="0"/>
              <a:t>Det er ikke gøy lenger: når man blir eldre, blir også kravene tøffere. Det er gjerne flere treninger, og mer seriøst opplegg som for mange oppleves som lite gøy. </a:t>
            </a:r>
          </a:p>
          <a:p>
            <a:pPr marL="0" indent="0">
              <a:buFontTx/>
              <a:buNone/>
            </a:pPr>
            <a:endParaRPr lang="nb-NO" dirty="0"/>
          </a:p>
          <a:p>
            <a:pPr marL="0" indent="0">
              <a:buFontTx/>
              <a:buNone/>
            </a:pPr>
            <a:r>
              <a:rPr lang="nb-NO" dirty="0"/>
              <a:t>Da er det forståelig at man ikke ønsker å fortsette – og det er ingenting annet enn synd. </a:t>
            </a:r>
          </a:p>
        </p:txBody>
      </p:sp>
      <p:sp>
        <p:nvSpPr>
          <p:cNvPr id="4" name="Plassholder for lysbildenummer 3"/>
          <p:cNvSpPr>
            <a:spLocks noGrp="1"/>
          </p:cNvSpPr>
          <p:nvPr>
            <p:ph type="sldNum" sz="quarter" idx="5"/>
          </p:nvPr>
        </p:nvSpPr>
        <p:spPr/>
        <p:txBody>
          <a:bodyPr/>
          <a:lstStyle/>
          <a:p>
            <a:fld id="{ED5CF7E0-D822-4DB4-B74A-17493025993A}" type="slidenum">
              <a:rPr lang="nb-NO" smtClean="0"/>
              <a:t>10</a:t>
            </a:fld>
            <a:endParaRPr lang="nb-NO"/>
          </a:p>
        </p:txBody>
      </p:sp>
    </p:spTree>
    <p:extLst>
      <p:ext uri="{BB962C8B-B14F-4D97-AF65-F5344CB8AC3E}">
        <p14:creationId xmlns:p14="http://schemas.microsoft.com/office/powerpoint/2010/main" val="894132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nb-NO"/>
              <a:t>Klikk for å redigere tittelstil</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5" name="Footer Placeholder 4"/>
          <p:cNvSpPr>
            <a:spLocks noGrp="1"/>
          </p:cNvSpPr>
          <p:nvPr>
            <p:ph type="ftr" sz="quarter" idx="11"/>
          </p:nvPr>
        </p:nvSpPr>
        <p:spPr>
          <a:xfrm>
            <a:off x="913794" y="5883275"/>
            <a:ext cx="6672865" cy="365125"/>
          </a:xfrm>
          <a:prstGeom prst="rect">
            <a:avLst/>
          </a:prstGeom>
        </p:spPr>
        <p:txBody>
          <a:bodyPr/>
          <a:lstStyle/>
          <a:p>
            <a:endParaRPr lang="nb-NO"/>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pic>
        <p:nvPicPr>
          <p:cNvPr id="8" name="Bilde 7">
            <a:extLst>
              <a:ext uri="{FF2B5EF4-FFF2-40B4-BE49-F238E27FC236}">
                <a16:creationId xmlns:a16="http://schemas.microsoft.com/office/drawing/2014/main" id="{D1116991-C126-468E-BA03-1ACB1DF275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667" y="-82389"/>
            <a:ext cx="1626588" cy="966154"/>
          </a:xfrm>
          <a:prstGeom prst="rect">
            <a:avLst/>
          </a:prstGeom>
        </p:spPr>
      </p:pic>
      <p:pic>
        <p:nvPicPr>
          <p:cNvPr id="12" name="Bilde 11">
            <a:extLst>
              <a:ext uri="{FF2B5EF4-FFF2-40B4-BE49-F238E27FC236}">
                <a16:creationId xmlns:a16="http://schemas.microsoft.com/office/drawing/2014/main" id="{CAC521D1-88C6-4464-9D93-5DD6A0AFF4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2033" y="154261"/>
            <a:ext cx="1853967" cy="614710"/>
          </a:xfrm>
          <a:prstGeom prst="rect">
            <a:avLst/>
          </a:prstGeom>
        </p:spPr>
      </p:pic>
      <p:pic>
        <p:nvPicPr>
          <p:cNvPr id="14" name="Bilde 13">
            <a:extLst>
              <a:ext uri="{FF2B5EF4-FFF2-40B4-BE49-F238E27FC236}">
                <a16:creationId xmlns:a16="http://schemas.microsoft.com/office/drawing/2014/main" id="{EEE4D338-8980-419F-97AA-C1334AA33F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53894" y="117040"/>
            <a:ext cx="1626588" cy="608753"/>
          </a:xfrm>
          <a:prstGeom prst="rect">
            <a:avLst/>
          </a:prstGeom>
        </p:spPr>
      </p:pic>
      <p:pic>
        <p:nvPicPr>
          <p:cNvPr id="16" name="Bilde 15">
            <a:extLst>
              <a:ext uri="{FF2B5EF4-FFF2-40B4-BE49-F238E27FC236}">
                <a16:creationId xmlns:a16="http://schemas.microsoft.com/office/drawing/2014/main" id="{FE45AEE7-EDD7-4D3C-A393-FC3B88C8CE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8376" y="117040"/>
            <a:ext cx="1451267" cy="608753"/>
          </a:xfrm>
          <a:prstGeom prst="rect">
            <a:avLst/>
          </a:prstGeom>
        </p:spPr>
      </p:pic>
    </p:spTree>
    <p:extLst>
      <p:ext uri="{BB962C8B-B14F-4D97-AF65-F5344CB8AC3E}">
        <p14:creationId xmlns:p14="http://schemas.microsoft.com/office/powerpoint/2010/main" val="18802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nb-NO"/>
              <a:t>Klikk for å redigere tittelstil</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6" name="Footer Placeholder 5"/>
          <p:cNvSpPr>
            <a:spLocks noGrp="1"/>
          </p:cNvSpPr>
          <p:nvPr>
            <p:ph type="ftr" sz="quarter" idx="11"/>
          </p:nvPr>
        </p:nvSpPr>
        <p:spPr>
          <a:xfrm>
            <a:off x="913794" y="5883275"/>
            <a:ext cx="6672865" cy="365125"/>
          </a:xfrm>
          <a:prstGeom prst="rect">
            <a:avLst/>
          </a:prstGeom>
        </p:spPr>
        <p:txBody>
          <a:bodyPr/>
          <a:lstStyle/>
          <a:p>
            <a:endParaRPr lang="nb-NO"/>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77722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nb-NO"/>
              <a:t>Klikk for å redigere tittelstil</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6" name="Footer Placeholder 5"/>
          <p:cNvSpPr>
            <a:spLocks noGrp="1"/>
          </p:cNvSpPr>
          <p:nvPr>
            <p:ph type="ftr" sz="quarter" idx="11"/>
          </p:nvPr>
        </p:nvSpPr>
        <p:spPr>
          <a:xfrm>
            <a:off x="913794" y="5883275"/>
            <a:ext cx="6672865" cy="365125"/>
          </a:xfrm>
          <a:prstGeom prst="rect">
            <a:avLst/>
          </a:prstGeom>
        </p:spPr>
        <p:txBody>
          <a:bodyPr/>
          <a:lstStyle/>
          <a:p>
            <a:endParaRPr lang="nb-NO"/>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274474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nb-NO"/>
              <a:t>Klikk for å redigere tittelstil</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6" name="Footer Placeholder 5"/>
          <p:cNvSpPr>
            <a:spLocks noGrp="1"/>
          </p:cNvSpPr>
          <p:nvPr>
            <p:ph type="ftr" sz="quarter" idx="11"/>
          </p:nvPr>
        </p:nvSpPr>
        <p:spPr>
          <a:xfrm>
            <a:off x="913794" y="5883275"/>
            <a:ext cx="6672865" cy="365125"/>
          </a:xfrm>
          <a:prstGeom prst="rect">
            <a:avLst/>
          </a:prstGeom>
        </p:spPr>
        <p:txBody>
          <a:bodyPr/>
          <a:lstStyle/>
          <a:p>
            <a:endParaRPr lang="nb-NO"/>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97411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nb-NO"/>
              <a:t>Klikk for å redigere tittelstil</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6" name="Footer Placeholder 5"/>
          <p:cNvSpPr>
            <a:spLocks noGrp="1"/>
          </p:cNvSpPr>
          <p:nvPr>
            <p:ph type="ftr" sz="quarter" idx="11"/>
          </p:nvPr>
        </p:nvSpPr>
        <p:spPr>
          <a:xfrm>
            <a:off x="913794" y="5883275"/>
            <a:ext cx="6672865" cy="365125"/>
          </a:xfrm>
          <a:prstGeom prst="rect">
            <a:avLst/>
          </a:prstGeom>
        </p:spPr>
        <p:txBody>
          <a:bodyPr/>
          <a:lstStyle/>
          <a:p>
            <a:endParaRPr lang="nb-NO"/>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1505327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nb-NO"/>
              <a:t>Klikk for å redigere tittelstil</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3" name="Date Placeholder 2"/>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4" name="Footer Placeholder 3"/>
          <p:cNvSpPr>
            <a:spLocks noGrp="1"/>
          </p:cNvSpPr>
          <p:nvPr>
            <p:ph type="ftr" sz="quarter" idx="11"/>
          </p:nvPr>
        </p:nvSpPr>
        <p:spPr>
          <a:xfrm>
            <a:off x="913794" y="5883275"/>
            <a:ext cx="6672865" cy="365125"/>
          </a:xfrm>
          <a:prstGeom prst="rect">
            <a:avLst/>
          </a:prstGeom>
        </p:spPr>
        <p:txBody>
          <a:bodyPr/>
          <a:lstStyle/>
          <a:p>
            <a:endParaRPr lang="nb-NO"/>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1785562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nb-NO"/>
              <a:t>Klikk for å redigere tittelstil</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3" name="Date Placeholder 2"/>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4" name="Footer Placeholder 3"/>
          <p:cNvSpPr>
            <a:spLocks noGrp="1"/>
          </p:cNvSpPr>
          <p:nvPr>
            <p:ph type="ftr" sz="quarter" idx="11"/>
          </p:nvPr>
        </p:nvSpPr>
        <p:spPr>
          <a:xfrm>
            <a:off x="913794" y="5883275"/>
            <a:ext cx="6672865" cy="365125"/>
          </a:xfrm>
          <a:prstGeom prst="rect">
            <a:avLst/>
          </a:prstGeom>
        </p:spPr>
        <p:txBody>
          <a:bodyPr/>
          <a:lstStyle/>
          <a:p>
            <a:endParaRPr lang="nb-NO"/>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684873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5" name="Footer Placeholder 4"/>
          <p:cNvSpPr>
            <a:spLocks noGrp="1"/>
          </p:cNvSpPr>
          <p:nvPr>
            <p:ph type="ftr" sz="quarter" idx="11"/>
          </p:nvPr>
        </p:nvSpPr>
        <p:spPr>
          <a:xfrm>
            <a:off x="913794" y="5883275"/>
            <a:ext cx="6672865" cy="365125"/>
          </a:xfrm>
          <a:prstGeom prst="rect">
            <a:avLst/>
          </a:prstGeom>
        </p:spPr>
        <p:txBody>
          <a:bodyPr/>
          <a:lstStyle/>
          <a:p>
            <a:endParaRPr lang="nb-NO"/>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1738526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5" name="Footer Placeholder 4"/>
          <p:cNvSpPr>
            <a:spLocks noGrp="1"/>
          </p:cNvSpPr>
          <p:nvPr>
            <p:ph type="ftr" sz="quarter" idx="11"/>
          </p:nvPr>
        </p:nvSpPr>
        <p:spPr>
          <a:xfrm>
            <a:off x="913794" y="5883275"/>
            <a:ext cx="6672865" cy="365125"/>
          </a:xfrm>
          <a:prstGeom prst="rect">
            <a:avLst/>
          </a:prstGeom>
        </p:spPr>
        <p:txBody>
          <a:bodyPr/>
          <a:lstStyle/>
          <a:p>
            <a:endParaRPr lang="nb-NO"/>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90321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5" name="Footer Placeholder 4"/>
          <p:cNvSpPr>
            <a:spLocks noGrp="1"/>
          </p:cNvSpPr>
          <p:nvPr>
            <p:ph type="ftr" sz="quarter" idx="11"/>
          </p:nvPr>
        </p:nvSpPr>
        <p:spPr>
          <a:xfrm>
            <a:off x="913794" y="5883275"/>
            <a:ext cx="6672865" cy="365125"/>
          </a:xfrm>
          <a:prstGeom prst="rect">
            <a:avLst/>
          </a:prstGeom>
        </p:spPr>
        <p:txBody>
          <a:bodyPr/>
          <a:lstStyle/>
          <a:p>
            <a:endParaRPr lang="nb-NO"/>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1721720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nb-NO"/>
              <a:t>Klikk for å redigere tittelstil</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5" name="Footer Placeholder 4"/>
          <p:cNvSpPr>
            <a:spLocks noGrp="1"/>
          </p:cNvSpPr>
          <p:nvPr>
            <p:ph type="ftr" sz="quarter" idx="11"/>
          </p:nvPr>
        </p:nvSpPr>
        <p:spPr>
          <a:xfrm>
            <a:off x="913794" y="5883275"/>
            <a:ext cx="6672865" cy="365125"/>
          </a:xfrm>
          <a:prstGeom prst="rect">
            <a:avLst/>
          </a:prstGeom>
        </p:spPr>
        <p:txBody>
          <a:bodyPr/>
          <a:lstStyle/>
          <a:p>
            <a:endParaRPr lang="nb-NO"/>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186447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nb-NO"/>
              <a:t>Klikk for å redigere tittelstil</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6" name="Footer Placeholder 5"/>
          <p:cNvSpPr>
            <a:spLocks noGrp="1"/>
          </p:cNvSpPr>
          <p:nvPr>
            <p:ph type="ftr" sz="quarter" idx="11"/>
          </p:nvPr>
        </p:nvSpPr>
        <p:spPr>
          <a:xfrm>
            <a:off x="913794" y="5883275"/>
            <a:ext cx="6672865" cy="365125"/>
          </a:xfrm>
          <a:prstGeom prst="rect">
            <a:avLst/>
          </a:prstGeom>
        </p:spPr>
        <p:txBody>
          <a:bodyPr/>
          <a:lstStyle/>
          <a:p>
            <a:endParaRPr lang="nb-NO"/>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257797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913795" y="2912232"/>
            <a:ext cx="5107208" cy="287896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912232"/>
            <a:ext cx="5095357" cy="287896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8" name="Footer Placeholder 7"/>
          <p:cNvSpPr>
            <a:spLocks noGrp="1"/>
          </p:cNvSpPr>
          <p:nvPr>
            <p:ph type="ftr" sz="quarter" idx="11"/>
          </p:nvPr>
        </p:nvSpPr>
        <p:spPr>
          <a:xfrm>
            <a:off x="913794" y="5883275"/>
            <a:ext cx="6672865" cy="365125"/>
          </a:xfrm>
          <a:prstGeom prst="rect">
            <a:avLst/>
          </a:prstGeom>
        </p:spPr>
        <p:txBody>
          <a:bodyPr/>
          <a:lstStyle/>
          <a:p>
            <a:endParaRPr lang="nb-NO"/>
          </a:p>
        </p:txBody>
      </p:sp>
      <p:sp>
        <p:nvSpPr>
          <p:cNvPr id="9" name="Slide Number Placeholder 8"/>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131093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4" name="Footer Placeholder 3"/>
          <p:cNvSpPr>
            <a:spLocks noGrp="1"/>
          </p:cNvSpPr>
          <p:nvPr>
            <p:ph type="ftr" sz="quarter" idx="11"/>
          </p:nvPr>
        </p:nvSpPr>
        <p:spPr>
          <a:xfrm>
            <a:off x="913794" y="5883275"/>
            <a:ext cx="6672865" cy="365125"/>
          </a:xfrm>
          <a:prstGeom prst="rect">
            <a:avLst/>
          </a:prstGeom>
        </p:spPr>
        <p:txBody>
          <a:bodyPr/>
          <a:lstStyle/>
          <a:p>
            <a:endParaRPr lang="nb-NO"/>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3189674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3" name="Footer Placeholder 2"/>
          <p:cNvSpPr>
            <a:spLocks noGrp="1"/>
          </p:cNvSpPr>
          <p:nvPr>
            <p:ph type="ftr" sz="quarter" idx="11"/>
          </p:nvPr>
        </p:nvSpPr>
        <p:spPr>
          <a:xfrm>
            <a:off x="913794" y="5883275"/>
            <a:ext cx="6672865" cy="365125"/>
          </a:xfrm>
          <a:prstGeom prst="rect">
            <a:avLst/>
          </a:prstGeom>
        </p:spPr>
        <p:txBody>
          <a:bodyPr/>
          <a:lstStyle/>
          <a:p>
            <a:endParaRPr lang="nb-NO"/>
          </a:p>
        </p:txBody>
      </p:sp>
      <p:sp>
        <p:nvSpPr>
          <p:cNvPr id="4" name="Slide Number Placeholder 3"/>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3914991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nb-NO"/>
              <a:t>Klikk for å redigere tittelstil</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6" name="Footer Placeholder 5"/>
          <p:cNvSpPr>
            <a:spLocks noGrp="1"/>
          </p:cNvSpPr>
          <p:nvPr>
            <p:ph type="ftr" sz="quarter" idx="11"/>
          </p:nvPr>
        </p:nvSpPr>
        <p:spPr>
          <a:xfrm>
            <a:off x="913794" y="5883275"/>
            <a:ext cx="6672865" cy="365125"/>
          </a:xfrm>
          <a:prstGeom prst="rect">
            <a:avLst/>
          </a:prstGeom>
        </p:spPr>
        <p:txBody>
          <a:bodyPr/>
          <a:lstStyle/>
          <a:p>
            <a:endParaRPr lang="nb-NO"/>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2324823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002215FE-7CAB-431E-9BE6-3F7DB5B1551C}" type="datetimeFigureOut">
              <a:rPr lang="nb-NO" smtClean="0"/>
              <a:t>05.09.2023</a:t>
            </a:fld>
            <a:endParaRPr lang="nb-NO"/>
          </a:p>
        </p:txBody>
      </p:sp>
      <p:sp>
        <p:nvSpPr>
          <p:cNvPr id="6" name="Footer Placeholder 5"/>
          <p:cNvSpPr>
            <a:spLocks noGrp="1"/>
          </p:cNvSpPr>
          <p:nvPr>
            <p:ph type="ftr" sz="quarter" idx="11"/>
          </p:nvPr>
        </p:nvSpPr>
        <p:spPr>
          <a:xfrm>
            <a:off x="913794" y="5883275"/>
            <a:ext cx="6672865" cy="365125"/>
          </a:xfrm>
          <a:prstGeom prst="rect">
            <a:avLst/>
          </a:prstGeom>
        </p:spPr>
        <p:txBody>
          <a:bodyPr/>
          <a:lstStyle/>
          <a:p>
            <a:endParaRPr lang="nb-NO"/>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A82562EB-5CAF-4A50-BE85-0589964FCDED}" type="slidenum">
              <a:rPr lang="nb-NO" smtClean="0"/>
              <a:t>‹#›</a:t>
            </a:fld>
            <a:endParaRPr lang="nb-NO"/>
          </a:p>
        </p:txBody>
      </p:sp>
    </p:spTree>
    <p:extLst>
      <p:ext uri="{BB962C8B-B14F-4D97-AF65-F5344CB8AC3E}">
        <p14:creationId xmlns:p14="http://schemas.microsoft.com/office/powerpoint/2010/main" val="252237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ECA716B0-1597-42FB-8B4B-4E82865087DF}"/>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p:blipFill>
        <p:spPr>
          <a:xfrm>
            <a:off x="0" y="1"/>
            <a:ext cx="1295797" cy="1935920"/>
          </a:xfrm>
          <a:prstGeom prst="rect">
            <a:avLst/>
          </a:prstGeom>
        </p:spPr>
      </p:pic>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nb-NO" dirty="0"/>
              <a:t>VÅLERENGA SAMFUNN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endParaRPr lang="nb-NO" dirty="0"/>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pic>
        <p:nvPicPr>
          <p:cNvPr id="9" name="Bilde 8">
            <a:extLst>
              <a:ext uri="{FF2B5EF4-FFF2-40B4-BE49-F238E27FC236}">
                <a16:creationId xmlns:a16="http://schemas.microsoft.com/office/drawing/2014/main" id="{39C9E35D-E463-46D4-A6D8-2547767C9B6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p:blipFill>
        <p:spPr>
          <a:xfrm rot="10800000">
            <a:off x="10896203" y="4915315"/>
            <a:ext cx="1295797" cy="1935920"/>
          </a:xfrm>
          <a:prstGeom prst="rect">
            <a:avLst/>
          </a:prstGeom>
        </p:spPr>
      </p:pic>
      <p:pic>
        <p:nvPicPr>
          <p:cNvPr id="11" name="Bilde 10" descr="Et bilde som inneholder tekst, utklipp&#10;&#10;Automatisk generert beskrivelse">
            <a:extLst>
              <a:ext uri="{FF2B5EF4-FFF2-40B4-BE49-F238E27FC236}">
                <a16:creationId xmlns:a16="http://schemas.microsoft.com/office/drawing/2014/main" id="{76F85552-0D96-4636-8A39-EA7B304DA80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477021" y="6413501"/>
            <a:ext cx="1227307" cy="292099"/>
          </a:xfrm>
          <a:prstGeom prst="rect">
            <a:avLst/>
          </a:prstGeom>
        </p:spPr>
      </p:pic>
      <p:pic>
        <p:nvPicPr>
          <p:cNvPr id="17" name="Bilde 16" descr="Et bilde som inneholder tekst, utklipp, vektorgrafikk&#10;&#10;Automatisk generert beskrivelse">
            <a:extLst>
              <a:ext uri="{FF2B5EF4-FFF2-40B4-BE49-F238E27FC236}">
                <a16:creationId xmlns:a16="http://schemas.microsoft.com/office/drawing/2014/main" id="{B7E7D9F6-7D26-4065-97A5-FCB0F0755FA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1437405" y="6352704"/>
            <a:ext cx="526905" cy="352896"/>
          </a:xfrm>
          <a:prstGeom prst="rect">
            <a:avLst/>
          </a:prstGeom>
        </p:spPr>
      </p:pic>
      <p:pic>
        <p:nvPicPr>
          <p:cNvPr id="22" name="Bilde 21">
            <a:extLst>
              <a:ext uri="{FF2B5EF4-FFF2-40B4-BE49-F238E27FC236}">
                <a16:creationId xmlns:a16="http://schemas.microsoft.com/office/drawing/2014/main" id="{0FDACB4A-B8C9-476E-A308-3188223C13E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63160"/>
            <a:ext cx="1408045" cy="932737"/>
          </a:xfrm>
          <a:prstGeom prst="rect">
            <a:avLst/>
          </a:prstGeom>
        </p:spPr>
      </p:pic>
      <p:pic>
        <p:nvPicPr>
          <p:cNvPr id="24" name="Bilde 23">
            <a:extLst>
              <a:ext uri="{FF2B5EF4-FFF2-40B4-BE49-F238E27FC236}">
                <a16:creationId xmlns:a16="http://schemas.microsoft.com/office/drawing/2014/main" id="{0EEA238D-3010-410B-8BF2-091D019506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12262" y="6471091"/>
            <a:ext cx="962895" cy="273623"/>
          </a:xfrm>
          <a:prstGeom prst="rect">
            <a:avLst/>
          </a:prstGeom>
        </p:spPr>
      </p:pic>
    </p:spTree>
    <p:extLst>
      <p:ext uri="{BB962C8B-B14F-4D97-AF65-F5344CB8AC3E}">
        <p14:creationId xmlns:p14="http://schemas.microsoft.com/office/powerpoint/2010/main" val="334118924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38100" dist="38100" dir="2700000" algn="tl">
              <a:srgbClr val="000000">
                <a:alpha val="43137"/>
              </a:srgbClr>
            </a:outerShdw>
          </a:effectLst>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bg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b="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b="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drettsforbundet.no/tema/ungdomsidrett/hva-hvorfor-og-hvorda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1F9729-26E9-1D1E-026F-29E32E7340F5}"/>
              </a:ext>
            </a:extLst>
          </p:cNvPr>
          <p:cNvSpPr>
            <a:spLocks noGrp="1"/>
          </p:cNvSpPr>
          <p:nvPr>
            <p:ph type="ctrTitle"/>
          </p:nvPr>
        </p:nvSpPr>
        <p:spPr/>
        <p:txBody>
          <a:bodyPr/>
          <a:lstStyle/>
          <a:p>
            <a:r>
              <a:rPr lang="nb-NO" dirty="0"/>
              <a:t>STIFTELSEN VÅLERENGA FOTBALL SAMFUNN</a:t>
            </a:r>
          </a:p>
        </p:txBody>
      </p:sp>
      <p:sp>
        <p:nvSpPr>
          <p:cNvPr id="3" name="Undertittel 2">
            <a:extLst>
              <a:ext uri="{FF2B5EF4-FFF2-40B4-BE49-F238E27FC236}">
                <a16:creationId xmlns:a16="http://schemas.microsoft.com/office/drawing/2014/main" id="{EF9B23D0-47E5-47B5-2631-DB41DAA0604B}"/>
              </a:ext>
            </a:extLst>
          </p:cNvPr>
          <p:cNvSpPr>
            <a:spLocks noGrp="1"/>
          </p:cNvSpPr>
          <p:nvPr>
            <p:ph type="subTitle" idx="1"/>
          </p:nvPr>
        </p:nvSpPr>
        <p:spPr/>
        <p:txBody>
          <a:bodyPr>
            <a:normAutofit/>
          </a:bodyPr>
          <a:lstStyle/>
          <a:p>
            <a:r>
              <a:rPr lang="nb-NO" sz="4800" dirty="0">
                <a:solidFill>
                  <a:schemeClr val="tx1"/>
                </a:solidFill>
                <a:latin typeface="+mj-lt"/>
              </a:rPr>
              <a:t>Ungdom i klubb</a:t>
            </a:r>
          </a:p>
        </p:txBody>
      </p:sp>
    </p:spTree>
    <p:extLst>
      <p:ext uri="{BB962C8B-B14F-4D97-AF65-F5344CB8AC3E}">
        <p14:creationId xmlns:p14="http://schemas.microsoft.com/office/powerpoint/2010/main" val="3353579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21353F-C3FE-4BB3-BAE2-1EC7A00DC59A}"/>
              </a:ext>
            </a:extLst>
          </p:cNvPr>
          <p:cNvSpPr>
            <a:spLocks noGrp="1"/>
          </p:cNvSpPr>
          <p:nvPr>
            <p:ph type="title"/>
          </p:nvPr>
        </p:nvSpPr>
        <p:spPr/>
        <p:txBody>
          <a:bodyPr/>
          <a:lstStyle/>
          <a:p>
            <a:r>
              <a:rPr lang="nb-NO" dirty="0"/>
              <a:t>Utfordringer</a:t>
            </a:r>
          </a:p>
        </p:txBody>
      </p:sp>
      <p:sp>
        <p:nvSpPr>
          <p:cNvPr id="3" name="Plassholder for innhold 2">
            <a:extLst>
              <a:ext uri="{FF2B5EF4-FFF2-40B4-BE49-F238E27FC236}">
                <a16:creationId xmlns:a16="http://schemas.microsoft.com/office/drawing/2014/main" id="{70B91F91-65E9-9FC1-1906-FF9796DD192A}"/>
              </a:ext>
            </a:extLst>
          </p:cNvPr>
          <p:cNvSpPr>
            <a:spLocks noGrp="1"/>
          </p:cNvSpPr>
          <p:nvPr>
            <p:ph idx="1"/>
          </p:nvPr>
        </p:nvSpPr>
        <p:spPr>
          <a:xfrm>
            <a:off x="913795" y="2096064"/>
            <a:ext cx="10353762" cy="4152336"/>
          </a:xfrm>
        </p:spPr>
        <p:txBody>
          <a:bodyPr>
            <a:normAutofit/>
          </a:bodyPr>
          <a:lstStyle/>
          <a:p>
            <a:pPr marL="342900" indent="-342900">
              <a:buFontTx/>
              <a:buChar char="-"/>
            </a:pPr>
            <a:r>
              <a:rPr lang="nb-NO" sz="2400" dirty="0">
                <a:solidFill>
                  <a:schemeClr val="tx1"/>
                </a:solidFill>
                <a:latin typeface="+mj-lt"/>
              </a:rPr>
              <a:t>Temaside for ungdomsidrett</a:t>
            </a:r>
          </a:p>
          <a:p>
            <a:pPr marL="342900" indent="-342900">
              <a:buFontTx/>
              <a:buChar char="-"/>
            </a:pPr>
            <a:r>
              <a:rPr lang="nb-NO" sz="2400" dirty="0">
                <a:solidFill>
                  <a:schemeClr val="tx1"/>
                </a:solidFill>
                <a:latin typeface="+mj-lt"/>
              </a:rPr>
              <a:t>75% av norsk ungdom er innom ungdomsidretten </a:t>
            </a:r>
          </a:p>
          <a:p>
            <a:pPr marL="342900" indent="-342900">
              <a:buFontTx/>
              <a:buChar char="-"/>
            </a:pPr>
            <a:r>
              <a:rPr lang="nb-NO" sz="2400" dirty="0">
                <a:solidFill>
                  <a:schemeClr val="tx1"/>
                </a:solidFill>
                <a:latin typeface="+mj-lt"/>
              </a:rPr>
              <a:t>6 av 10 gir seg før fylte 18 år</a:t>
            </a:r>
          </a:p>
          <a:p>
            <a:pPr marL="342900" indent="-342900">
              <a:buFontTx/>
              <a:buChar char="-"/>
            </a:pPr>
            <a:r>
              <a:rPr lang="nb-NO" sz="2400" dirty="0">
                <a:solidFill>
                  <a:schemeClr val="tx1"/>
                </a:solidFill>
                <a:latin typeface="+mj-lt"/>
              </a:rPr>
              <a:t>Årsaker</a:t>
            </a:r>
            <a:endParaRPr lang="nb-NO" sz="2600" dirty="0">
              <a:solidFill>
                <a:schemeClr val="tx1"/>
              </a:solidFill>
              <a:latin typeface="+mj-lt"/>
            </a:endParaRPr>
          </a:p>
          <a:p>
            <a:pPr marL="1028700" lvl="1" indent="-342900">
              <a:buFontTx/>
              <a:buChar char="-"/>
            </a:pPr>
            <a:r>
              <a:rPr lang="nb-NO" sz="2000" dirty="0">
                <a:effectLst>
                  <a:outerShdw blurRad="38100" dist="38100" dir="2700000" algn="tl">
                    <a:srgbClr val="000000">
                      <a:alpha val="43137"/>
                    </a:srgbClr>
                  </a:outerShdw>
                </a:effectLst>
                <a:latin typeface="+mj-lt"/>
              </a:rPr>
              <a:t>Tidsklemma</a:t>
            </a:r>
          </a:p>
          <a:p>
            <a:pPr marL="1028700" lvl="1" indent="-342900">
              <a:buFontTx/>
              <a:buChar char="-"/>
            </a:pPr>
            <a:r>
              <a:rPr lang="nb-NO" sz="2000" dirty="0">
                <a:solidFill>
                  <a:schemeClr val="tx1"/>
                </a:solidFill>
                <a:effectLst>
                  <a:outerShdw blurRad="38100" dist="38100" dir="2700000" algn="tl">
                    <a:srgbClr val="000000">
                      <a:alpha val="43137"/>
                    </a:srgbClr>
                  </a:outerShdw>
                </a:effectLst>
                <a:latin typeface="+mj-lt"/>
              </a:rPr>
              <a:t>Det er ikke gøy lenger</a:t>
            </a:r>
            <a:endParaRPr lang="nb-NO" sz="2000" dirty="0">
              <a:effectLst>
                <a:outerShdw blurRad="38100" dist="38100" dir="2700000" algn="tl">
                  <a:srgbClr val="000000">
                    <a:alpha val="43137"/>
                  </a:srgbClr>
                </a:outerShdw>
              </a:effectLst>
              <a:latin typeface="+mj-lt"/>
            </a:endParaRPr>
          </a:p>
          <a:p>
            <a:endParaRPr lang="nb-NO" dirty="0">
              <a:solidFill>
                <a:schemeClr val="tx1"/>
              </a:solidFill>
              <a:effectLst>
                <a:outerShdw blurRad="38100" dist="38100" dir="2700000" algn="tl">
                  <a:srgbClr val="000000">
                    <a:alpha val="43137"/>
                  </a:srgbClr>
                </a:outerShdw>
              </a:effectLst>
              <a:latin typeface="+mj-lt"/>
            </a:endParaRPr>
          </a:p>
          <a:p>
            <a:r>
              <a:rPr lang="nb-NO" sz="1600" dirty="0">
                <a:solidFill>
                  <a:schemeClr val="tx1"/>
                </a:solidFill>
                <a:effectLst>
                  <a:outerShdw blurRad="38100" dist="38100" dir="2700000" algn="tl">
                    <a:srgbClr val="000000">
                      <a:alpha val="43137"/>
                    </a:srgbClr>
                  </a:outerShdw>
                </a:effectLst>
                <a:latin typeface="+mj-lt"/>
              </a:rPr>
              <a:t>Kilde</a:t>
            </a:r>
            <a:r>
              <a:rPr lang="nb-NO" sz="1700" dirty="0">
                <a:solidFill>
                  <a:schemeClr val="tx1"/>
                </a:solidFill>
                <a:effectLst>
                  <a:outerShdw blurRad="38100" dist="38100" dir="2700000" algn="tl">
                    <a:srgbClr val="000000">
                      <a:alpha val="43137"/>
                    </a:srgbClr>
                  </a:outerShdw>
                </a:effectLst>
                <a:latin typeface="+mj-lt"/>
              </a:rPr>
              <a:t>: </a:t>
            </a:r>
            <a:r>
              <a:rPr lang="nb-NO" sz="1700" dirty="0">
                <a:solidFill>
                  <a:schemeClr val="tx1"/>
                </a:solidFill>
                <a:effectLst>
                  <a:outerShdw blurRad="38100" dist="38100" dir="2700000" algn="tl">
                    <a:srgbClr val="000000">
                      <a:alpha val="43137"/>
                    </a:srgbClr>
                  </a:outerShdw>
                </a:effectLst>
                <a:latin typeface="+mj-lt"/>
                <a:hlinkClick r:id="rId3"/>
              </a:rPr>
              <a:t>https://www.idrettsforbundet.no/tema/ungdomsidrett/hva-hvorfor-og-hvordan/</a:t>
            </a:r>
            <a:r>
              <a:rPr lang="nb-NO" sz="1700" dirty="0">
                <a:solidFill>
                  <a:schemeClr val="tx1"/>
                </a:solidFill>
                <a:effectLst>
                  <a:outerShdw blurRad="38100" dist="38100" dir="2700000" algn="tl">
                    <a:srgbClr val="000000">
                      <a:alpha val="43137"/>
                    </a:srgbClr>
                  </a:outerShdw>
                </a:effectLst>
                <a:latin typeface="+mj-lt"/>
              </a:rPr>
              <a:t> </a:t>
            </a:r>
          </a:p>
        </p:txBody>
      </p:sp>
      <p:pic>
        <p:nvPicPr>
          <p:cNvPr id="5" name="Bilde 4" descr="Et bilde som inneholder person, klær, idrettskonkurranse, sport&#10;&#10;Automatisk generert beskrivelse">
            <a:extLst>
              <a:ext uri="{FF2B5EF4-FFF2-40B4-BE49-F238E27FC236}">
                <a16:creationId xmlns:a16="http://schemas.microsoft.com/office/drawing/2014/main" id="{FB373D21-2EA7-5223-7E3D-15AD7FA4B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225" y="2414751"/>
            <a:ext cx="4130802" cy="3057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7803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274C46-02EA-4918-1D51-BEDC6FD25AFB}"/>
              </a:ext>
            </a:extLst>
          </p:cNvPr>
          <p:cNvSpPr>
            <a:spLocks noGrp="1"/>
          </p:cNvSpPr>
          <p:nvPr>
            <p:ph type="title"/>
          </p:nvPr>
        </p:nvSpPr>
        <p:spPr/>
        <p:txBody>
          <a:bodyPr/>
          <a:lstStyle/>
          <a:p>
            <a:r>
              <a:rPr lang="nb-NO" dirty="0"/>
              <a:t>Verdien av ungdomssatsing</a:t>
            </a:r>
          </a:p>
        </p:txBody>
      </p:sp>
      <p:sp>
        <p:nvSpPr>
          <p:cNvPr id="3" name="Plassholder for innhold 2">
            <a:extLst>
              <a:ext uri="{FF2B5EF4-FFF2-40B4-BE49-F238E27FC236}">
                <a16:creationId xmlns:a16="http://schemas.microsoft.com/office/drawing/2014/main" id="{F2F4A136-B0B8-977F-9577-32D9E77725D8}"/>
              </a:ext>
            </a:extLst>
          </p:cNvPr>
          <p:cNvSpPr>
            <a:spLocks noGrp="1"/>
          </p:cNvSpPr>
          <p:nvPr>
            <p:ph idx="1"/>
          </p:nvPr>
        </p:nvSpPr>
        <p:spPr>
          <a:xfrm>
            <a:off x="913795" y="2096064"/>
            <a:ext cx="10353762" cy="4476186"/>
          </a:xfrm>
        </p:spPr>
        <p:txBody>
          <a:bodyPr/>
          <a:lstStyle/>
          <a:p>
            <a:pPr marL="342900" indent="-342900">
              <a:buFontTx/>
              <a:buChar char="-"/>
            </a:pPr>
            <a:r>
              <a:rPr lang="nb-NO" sz="2400" dirty="0">
                <a:solidFill>
                  <a:schemeClr val="tx1"/>
                </a:solidFill>
                <a:latin typeface="+mj-lt"/>
              </a:rPr>
              <a:t>Viktig å satse på ungdom </a:t>
            </a:r>
          </a:p>
          <a:p>
            <a:pPr marL="342900" indent="-342900">
              <a:buFontTx/>
              <a:buChar char="-"/>
            </a:pPr>
            <a:r>
              <a:rPr lang="nb-NO" sz="2400" dirty="0">
                <a:solidFill>
                  <a:schemeClr val="tx1"/>
                </a:solidFill>
                <a:latin typeface="+mj-lt"/>
              </a:rPr>
              <a:t>Dommere, trenere, lagledere, etc.</a:t>
            </a:r>
          </a:p>
          <a:p>
            <a:pPr marL="342900" indent="-342900">
              <a:buFontTx/>
              <a:buChar char="-"/>
            </a:pPr>
            <a:r>
              <a:rPr lang="nb-NO" sz="2400" dirty="0">
                <a:solidFill>
                  <a:schemeClr val="tx1"/>
                </a:solidFill>
                <a:latin typeface="+mj-lt"/>
              </a:rPr>
              <a:t>Administrasjon og styreverv</a:t>
            </a:r>
          </a:p>
          <a:p>
            <a:pPr marL="342900" indent="-342900">
              <a:buFontTx/>
              <a:buChar char="-"/>
            </a:pPr>
            <a:r>
              <a:rPr lang="nb-NO" sz="2400" dirty="0">
                <a:solidFill>
                  <a:schemeClr val="tx1"/>
                </a:solidFill>
                <a:latin typeface="+mj-lt"/>
              </a:rPr>
              <a:t>Tresidig gevinst</a:t>
            </a:r>
          </a:p>
          <a:p>
            <a:pPr marL="1028700" lvl="1" indent="-342900">
              <a:buFontTx/>
              <a:buChar char="-"/>
            </a:pPr>
            <a:r>
              <a:rPr lang="nb-NO" sz="2000" dirty="0">
                <a:effectLst>
                  <a:outerShdw blurRad="38100" dist="38100" dir="2700000" algn="tl">
                    <a:srgbClr val="000000">
                      <a:alpha val="43137"/>
                    </a:srgbClr>
                  </a:outerShdw>
                </a:effectLst>
                <a:latin typeface="+mj-lt"/>
              </a:rPr>
              <a:t>Ungdommen</a:t>
            </a:r>
          </a:p>
          <a:p>
            <a:pPr marL="1028700" lvl="1" indent="-342900">
              <a:buFontTx/>
              <a:buChar char="-"/>
            </a:pPr>
            <a:r>
              <a:rPr lang="nb-NO" sz="2000" dirty="0">
                <a:solidFill>
                  <a:schemeClr val="tx1"/>
                </a:solidFill>
                <a:effectLst>
                  <a:outerShdw blurRad="38100" dist="38100" dir="2700000" algn="tl">
                    <a:srgbClr val="000000">
                      <a:alpha val="43137"/>
                    </a:srgbClr>
                  </a:outerShdw>
                </a:effectLst>
                <a:latin typeface="+mj-lt"/>
              </a:rPr>
              <a:t>Idrettslaget</a:t>
            </a:r>
          </a:p>
          <a:p>
            <a:pPr marL="1028700" lvl="1" indent="-342900">
              <a:buFontTx/>
              <a:buChar char="-"/>
            </a:pPr>
            <a:r>
              <a:rPr lang="nb-NO" sz="2000" dirty="0">
                <a:effectLst>
                  <a:outerShdw blurRad="38100" dist="38100" dir="2700000" algn="tl">
                    <a:srgbClr val="000000">
                      <a:alpha val="43137"/>
                    </a:srgbClr>
                  </a:outerShdw>
                </a:effectLst>
                <a:latin typeface="+mj-lt"/>
              </a:rPr>
              <a:t>Samfunnet</a:t>
            </a:r>
            <a:endParaRPr lang="nb-NO" sz="2000" dirty="0">
              <a:solidFill>
                <a:schemeClr val="tx1"/>
              </a:solidFill>
              <a:effectLst>
                <a:outerShdw blurRad="38100" dist="38100" dir="2700000" algn="tl">
                  <a:srgbClr val="000000">
                    <a:alpha val="43137"/>
                  </a:srgbClr>
                </a:outerShdw>
              </a:effectLst>
              <a:latin typeface="+mj-lt"/>
            </a:endParaRPr>
          </a:p>
        </p:txBody>
      </p:sp>
      <p:pic>
        <p:nvPicPr>
          <p:cNvPr id="5" name="Bilde 4" descr="Et bilde som inneholder klær, person, Menneskeansikt, smil&#10;&#10;Automatisk generert beskrivelse">
            <a:extLst>
              <a:ext uri="{FF2B5EF4-FFF2-40B4-BE49-F238E27FC236}">
                <a16:creationId xmlns:a16="http://schemas.microsoft.com/office/drawing/2014/main" id="{245298C2-2D70-59BE-5889-5D3B9ABF7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914" y="2543175"/>
            <a:ext cx="3749637" cy="2955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096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34B002-196E-4D73-A9E5-9F34D97877DC}"/>
              </a:ext>
            </a:extLst>
          </p:cNvPr>
          <p:cNvSpPr>
            <a:spLocks noGrp="1"/>
          </p:cNvSpPr>
          <p:nvPr>
            <p:ph type="title"/>
          </p:nvPr>
        </p:nvSpPr>
        <p:spPr/>
        <p:txBody>
          <a:bodyPr>
            <a:normAutofit/>
          </a:bodyPr>
          <a:lstStyle/>
          <a:p>
            <a:r>
              <a:rPr lang="nb-NO" sz="4400" dirty="0"/>
              <a:t>Takk for oppmerksomheten! </a:t>
            </a:r>
          </a:p>
        </p:txBody>
      </p:sp>
      <p:sp>
        <p:nvSpPr>
          <p:cNvPr id="3" name="Plassholder for innhold 2">
            <a:extLst>
              <a:ext uri="{FF2B5EF4-FFF2-40B4-BE49-F238E27FC236}">
                <a16:creationId xmlns:a16="http://schemas.microsoft.com/office/drawing/2014/main" id="{C237C7F6-E59B-4277-99A7-FA2712B0540C}"/>
              </a:ext>
            </a:extLst>
          </p:cNvPr>
          <p:cNvSpPr>
            <a:spLocks noGrp="1"/>
          </p:cNvSpPr>
          <p:nvPr>
            <p:ph idx="1"/>
          </p:nvPr>
        </p:nvSpPr>
        <p:spPr>
          <a:xfrm>
            <a:off x="4763369" y="1935470"/>
            <a:ext cx="4780682" cy="3884305"/>
          </a:xfrm>
        </p:spPr>
        <p:txBody>
          <a:bodyPr>
            <a:normAutofit fontScale="85000" lnSpcReduction="20000"/>
          </a:bodyPr>
          <a:lstStyle/>
          <a:p>
            <a:pPr marL="0" indent="0">
              <a:buNone/>
            </a:pPr>
            <a:r>
              <a:rPr lang="nb-NO" sz="3200" dirty="0">
                <a:solidFill>
                  <a:schemeClr val="tx1"/>
                </a:solidFill>
                <a:latin typeface="+mj-lt"/>
              </a:rPr>
              <a:t>Stiftelsen Vålerenga Fotball Samfunn </a:t>
            </a:r>
          </a:p>
          <a:p>
            <a:pPr marL="0" indent="0">
              <a:buNone/>
            </a:pPr>
            <a:endParaRPr lang="nb-NO" sz="3200" dirty="0">
              <a:solidFill>
                <a:schemeClr val="tx1"/>
              </a:solidFill>
              <a:latin typeface="+mj-lt"/>
            </a:endParaRPr>
          </a:p>
          <a:p>
            <a:pPr marL="0" indent="0">
              <a:buNone/>
            </a:pPr>
            <a:r>
              <a:rPr lang="nb-NO" sz="3200" dirty="0">
                <a:solidFill>
                  <a:schemeClr val="tx1"/>
                </a:solidFill>
                <a:latin typeface="+mj-lt"/>
              </a:rPr>
              <a:t>@ValerengaSamfunn</a:t>
            </a:r>
          </a:p>
          <a:p>
            <a:pPr marL="0" indent="0">
              <a:buNone/>
            </a:pPr>
            <a:endParaRPr lang="nb-NO" sz="3200" dirty="0">
              <a:solidFill>
                <a:schemeClr val="tx1"/>
              </a:solidFill>
              <a:latin typeface="+mj-lt"/>
            </a:endParaRPr>
          </a:p>
          <a:p>
            <a:pPr marL="0" indent="0">
              <a:buNone/>
            </a:pPr>
            <a:r>
              <a:rPr lang="nb-NO" sz="3200" dirty="0">
                <a:solidFill>
                  <a:schemeClr val="tx1"/>
                </a:solidFill>
                <a:latin typeface="+mj-lt"/>
              </a:rPr>
              <a:t>Stiftelsen Vålerenga Fotball Samfunn</a:t>
            </a:r>
          </a:p>
          <a:p>
            <a:pPr marL="0" indent="0">
              <a:buNone/>
            </a:pPr>
            <a:endParaRPr lang="nb-NO" sz="3200" dirty="0">
              <a:solidFill>
                <a:schemeClr val="tx1"/>
              </a:solidFill>
              <a:latin typeface="+mj-lt"/>
            </a:endParaRPr>
          </a:p>
          <a:p>
            <a:pPr marL="0" indent="0">
              <a:buNone/>
            </a:pPr>
            <a:r>
              <a:rPr lang="nb-NO" sz="3200" dirty="0">
                <a:solidFill>
                  <a:schemeClr val="tx1"/>
                </a:solidFill>
                <a:latin typeface="+mj-lt"/>
              </a:rPr>
              <a:t>Nettside: www.vif-samfunn.no</a:t>
            </a:r>
          </a:p>
        </p:txBody>
      </p:sp>
      <p:pic>
        <p:nvPicPr>
          <p:cNvPr id="1026" name="Picture 2" descr="Facebook-Logo - Regent's Park College">
            <a:extLst>
              <a:ext uri="{FF2B5EF4-FFF2-40B4-BE49-F238E27FC236}">
                <a16:creationId xmlns:a16="http://schemas.microsoft.com/office/drawing/2014/main" id="{1E76EFB4-9679-4D63-B5EB-DE7C766CC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503" y="1861811"/>
            <a:ext cx="685799" cy="6857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gram Logo and symbol, meaning, history, PNG, brand">
            <a:extLst>
              <a:ext uri="{FF2B5EF4-FFF2-40B4-BE49-F238E27FC236}">
                <a16:creationId xmlns:a16="http://schemas.microsoft.com/office/drawing/2014/main" id="{31DDEC82-506B-4FAB-9F88-F0A4E790B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243" y="2948821"/>
            <a:ext cx="1294318" cy="7280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6F5934A-7967-48C6-B421-51269C4EC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019" y="4041148"/>
            <a:ext cx="638683" cy="638683"/>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FBE63E8D-000D-1D86-643B-1AE5D32E207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897617" y="5081042"/>
            <a:ext cx="638683" cy="638683"/>
          </a:xfrm>
          <a:prstGeom prst="rect">
            <a:avLst/>
          </a:prstGeom>
        </p:spPr>
      </p:pic>
    </p:spTree>
    <p:extLst>
      <p:ext uri="{BB962C8B-B14F-4D97-AF65-F5344CB8AC3E}">
        <p14:creationId xmlns:p14="http://schemas.microsoft.com/office/powerpoint/2010/main" val="76309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74F62F-457B-ED79-8E49-87A5FF6E1736}"/>
              </a:ext>
            </a:extLst>
          </p:cNvPr>
          <p:cNvSpPr>
            <a:spLocks noGrp="1"/>
          </p:cNvSpPr>
          <p:nvPr>
            <p:ph type="title"/>
          </p:nvPr>
        </p:nvSpPr>
        <p:spPr/>
        <p:txBody>
          <a:bodyPr/>
          <a:lstStyle/>
          <a:p>
            <a:r>
              <a:rPr lang="nb-NO" dirty="0"/>
              <a:t>Innhold</a:t>
            </a:r>
          </a:p>
        </p:txBody>
      </p:sp>
      <p:sp>
        <p:nvSpPr>
          <p:cNvPr id="3" name="Plassholder for innhold 2">
            <a:extLst>
              <a:ext uri="{FF2B5EF4-FFF2-40B4-BE49-F238E27FC236}">
                <a16:creationId xmlns:a16="http://schemas.microsoft.com/office/drawing/2014/main" id="{AB01AB6B-0ABD-FA2E-5A57-ADBBB44E7295}"/>
              </a:ext>
            </a:extLst>
          </p:cNvPr>
          <p:cNvSpPr>
            <a:spLocks noGrp="1"/>
          </p:cNvSpPr>
          <p:nvPr>
            <p:ph idx="1"/>
          </p:nvPr>
        </p:nvSpPr>
        <p:spPr/>
        <p:txBody>
          <a:bodyPr/>
          <a:lstStyle/>
          <a:p>
            <a:pPr marL="342900" indent="-342900">
              <a:buFontTx/>
              <a:buChar char="-"/>
            </a:pPr>
            <a:r>
              <a:rPr lang="nb-NO" sz="2400" dirty="0">
                <a:solidFill>
                  <a:schemeClr val="tx1"/>
                </a:solidFill>
                <a:latin typeface="+mj-lt"/>
              </a:rPr>
              <a:t>Introduksjon om Stiftelsen</a:t>
            </a:r>
          </a:p>
          <a:p>
            <a:pPr marL="1028700" lvl="1" indent="-342900">
              <a:buFontTx/>
              <a:buChar char="-"/>
            </a:pPr>
            <a:r>
              <a:rPr lang="nb-NO" sz="2000" dirty="0">
                <a:effectLst>
                  <a:outerShdw blurRad="38100" dist="38100" dir="2700000" algn="tl">
                    <a:srgbClr val="000000">
                      <a:alpha val="43137"/>
                    </a:srgbClr>
                  </a:outerShdw>
                </a:effectLst>
                <a:latin typeface="+mj-lt"/>
              </a:rPr>
              <a:t>Mandat</a:t>
            </a:r>
          </a:p>
          <a:p>
            <a:pPr marL="1028700" lvl="1" indent="-342900">
              <a:buFontTx/>
              <a:buChar char="-"/>
            </a:pPr>
            <a:r>
              <a:rPr lang="nb-NO" sz="2000" dirty="0" err="1">
                <a:effectLst>
                  <a:outerShdw blurRad="38100" dist="38100" dir="2700000" algn="tl">
                    <a:srgbClr val="000000">
                      <a:alpha val="43137"/>
                    </a:srgbClr>
                  </a:outerShdw>
                </a:effectLst>
                <a:latin typeface="+mj-lt"/>
              </a:rPr>
              <a:t>Bærekraftsmål</a:t>
            </a:r>
            <a:endParaRPr lang="nb-NO" sz="2000" dirty="0">
              <a:effectLst>
                <a:outerShdw blurRad="38100" dist="38100" dir="2700000" algn="tl">
                  <a:srgbClr val="000000">
                    <a:alpha val="43137"/>
                  </a:srgbClr>
                </a:outerShdw>
              </a:effectLst>
              <a:latin typeface="+mj-lt"/>
            </a:endParaRPr>
          </a:p>
          <a:p>
            <a:pPr marL="1028700" lvl="1" indent="-342900">
              <a:buFontTx/>
              <a:buChar char="-"/>
            </a:pPr>
            <a:r>
              <a:rPr lang="nb-NO" sz="2000" dirty="0">
                <a:effectLst>
                  <a:outerShdw blurRad="38100" dist="38100" dir="2700000" algn="tl">
                    <a:srgbClr val="000000">
                      <a:alpha val="43137"/>
                    </a:srgbClr>
                  </a:outerShdw>
                </a:effectLst>
                <a:latin typeface="+mj-lt"/>
              </a:rPr>
              <a:t>Hovedprosjekter</a:t>
            </a:r>
            <a:endParaRPr lang="nb-NO" sz="2000" dirty="0">
              <a:solidFill>
                <a:schemeClr val="tx1"/>
              </a:solidFill>
              <a:latin typeface="+mj-lt"/>
            </a:endParaRPr>
          </a:p>
          <a:p>
            <a:pPr marL="342900" indent="-342900">
              <a:buFontTx/>
              <a:buChar char="-"/>
            </a:pPr>
            <a:r>
              <a:rPr lang="nb-NO" sz="2400" dirty="0">
                <a:solidFill>
                  <a:schemeClr val="tx1"/>
                </a:solidFill>
                <a:latin typeface="+mj-lt"/>
              </a:rPr>
              <a:t>Ung Leder programmet</a:t>
            </a:r>
          </a:p>
          <a:p>
            <a:pPr marL="342900" indent="-342900">
              <a:buFontTx/>
              <a:buChar char="-"/>
            </a:pPr>
            <a:r>
              <a:rPr lang="nb-NO" sz="2400" dirty="0">
                <a:solidFill>
                  <a:schemeClr val="tx1"/>
                </a:solidFill>
                <a:latin typeface="+mj-lt"/>
              </a:rPr>
              <a:t>Utfordringer </a:t>
            </a:r>
          </a:p>
          <a:p>
            <a:pPr marL="342900" indent="-342900">
              <a:buFontTx/>
              <a:buChar char="-"/>
            </a:pPr>
            <a:r>
              <a:rPr lang="nb-NO" sz="2400" dirty="0">
                <a:solidFill>
                  <a:schemeClr val="tx1"/>
                </a:solidFill>
                <a:latin typeface="+mj-lt"/>
              </a:rPr>
              <a:t>Verdien av ungdomssatsing</a:t>
            </a:r>
          </a:p>
          <a:p>
            <a:pPr marL="342900" indent="-342900">
              <a:buFontTx/>
              <a:buChar char="-"/>
            </a:pPr>
            <a:endParaRPr lang="nb-NO" dirty="0">
              <a:solidFill>
                <a:schemeClr val="tx1"/>
              </a:solidFill>
              <a:latin typeface="+mj-lt"/>
            </a:endParaRPr>
          </a:p>
        </p:txBody>
      </p:sp>
    </p:spTree>
    <p:extLst>
      <p:ext uri="{BB962C8B-B14F-4D97-AF65-F5344CB8AC3E}">
        <p14:creationId xmlns:p14="http://schemas.microsoft.com/office/powerpoint/2010/main" val="14211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7B909519-3735-4D02-87DE-CEFBAA47828B}"/>
              </a:ext>
            </a:extLst>
          </p:cNvPr>
          <p:cNvSpPr>
            <a:spLocks noGrp="1"/>
          </p:cNvSpPr>
          <p:nvPr>
            <p:ph type="subTitle" idx="1"/>
          </p:nvPr>
        </p:nvSpPr>
        <p:spPr>
          <a:xfrm>
            <a:off x="1283944" y="2555598"/>
            <a:ext cx="9624111" cy="1746803"/>
          </a:xfrm>
        </p:spPr>
        <p:txBody>
          <a:bodyPr>
            <a:normAutofit fontScale="92500" lnSpcReduction="20000"/>
          </a:bodyPr>
          <a:lstStyle/>
          <a:p>
            <a:r>
              <a:rPr lang="nb-NO" sz="3900" dirty="0">
                <a:solidFill>
                  <a:schemeClr val="tx1"/>
                </a:solidFill>
                <a:latin typeface="+mj-lt"/>
              </a:rPr>
              <a:t>Stiftelsen Vålerenga Fotball Samfunn skal bruke idretten som verktøy for å inkludere og integrere barn, ungdom og voksne. Klubben ønsker å skape aktiviteter som gir glede, samhold, gode holdninger og bedre helse</a:t>
            </a:r>
          </a:p>
          <a:p>
            <a:endParaRPr lang="nb-NO" dirty="0"/>
          </a:p>
        </p:txBody>
      </p:sp>
    </p:spTree>
    <p:extLst>
      <p:ext uri="{BB962C8B-B14F-4D97-AF65-F5344CB8AC3E}">
        <p14:creationId xmlns:p14="http://schemas.microsoft.com/office/powerpoint/2010/main" val="42755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0DCF56-6DAB-D397-0968-D88F5CB6F32A}"/>
              </a:ext>
            </a:extLst>
          </p:cNvPr>
          <p:cNvSpPr>
            <a:spLocks noGrp="1"/>
          </p:cNvSpPr>
          <p:nvPr>
            <p:ph type="title"/>
          </p:nvPr>
        </p:nvSpPr>
        <p:spPr/>
        <p:txBody>
          <a:bodyPr/>
          <a:lstStyle/>
          <a:p>
            <a:r>
              <a:rPr lang="nb-NO" dirty="0" err="1"/>
              <a:t>bærekraftsmål</a:t>
            </a:r>
            <a:endParaRPr lang="nb-NO" dirty="0"/>
          </a:p>
        </p:txBody>
      </p:sp>
      <p:sp>
        <p:nvSpPr>
          <p:cNvPr id="3" name="Plassholder for innhold 2">
            <a:extLst>
              <a:ext uri="{FF2B5EF4-FFF2-40B4-BE49-F238E27FC236}">
                <a16:creationId xmlns:a16="http://schemas.microsoft.com/office/drawing/2014/main" id="{5824E379-04D3-116D-F5DA-8CA563C19EB1}"/>
              </a:ext>
            </a:extLst>
          </p:cNvPr>
          <p:cNvSpPr>
            <a:spLocks noGrp="1"/>
          </p:cNvSpPr>
          <p:nvPr>
            <p:ph idx="1"/>
          </p:nvPr>
        </p:nvSpPr>
        <p:spPr>
          <a:xfrm>
            <a:off x="913795" y="2096064"/>
            <a:ext cx="5182205" cy="3695136"/>
          </a:xfrm>
        </p:spPr>
        <p:txBody>
          <a:bodyPr/>
          <a:lstStyle/>
          <a:p>
            <a:r>
              <a:rPr lang="nb-NO" sz="2400" b="1" dirty="0">
                <a:solidFill>
                  <a:schemeClr val="tx1"/>
                </a:solidFill>
                <a:latin typeface="+mj-lt"/>
              </a:rPr>
              <a:t>Spesielt viktige:</a:t>
            </a:r>
          </a:p>
          <a:p>
            <a:pPr marL="342900" indent="-342900">
              <a:buFontTx/>
              <a:buChar char="-"/>
            </a:pPr>
            <a:r>
              <a:rPr lang="nb-NO" sz="2400" dirty="0">
                <a:solidFill>
                  <a:schemeClr val="tx1"/>
                </a:solidFill>
                <a:latin typeface="+mj-lt"/>
              </a:rPr>
              <a:t>Utrydde fattigdom</a:t>
            </a:r>
          </a:p>
          <a:p>
            <a:pPr marL="342900" indent="-342900">
              <a:buFontTx/>
              <a:buChar char="-"/>
            </a:pPr>
            <a:r>
              <a:rPr lang="nb-NO" sz="2400" dirty="0">
                <a:solidFill>
                  <a:schemeClr val="tx1"/>
                </a:solidFill>
                <a:latin typeface="+mj-lt"/>
              </a:rPr>
              <a:t>God helse og livskvalitet</a:t>
            </a:r>
          </a:p>
          <a:p>
            <a:pPr marL="342900" indent="-342900">
              <a:buFontTx/>
              <a:buChar char="-"/>
            </a:pPr>
            <a:r>
              <a:rPr lang="nb-NO" sz="2400" dirty="0">
                <a:solidFill>
                  <a:schemeClr val="tx1"/>
                </a:solidFill>
                <a:latin typeface="+mj-lt"/>
              </a:rPr>
              <a:t>Mindre ulikhet</a:t>
            </a:r>
          </a:p>
          <a:p>
            <a:pPr marL="342900" indent="-342900">
              <a:buFontTx/>
              <a:buChar char="-"/>
            </a:pPr>
            <a:r>
              <a:rPr lang="nb-NO" sz="2400" dirty="0">
                <a:solidFill>
                  <a:schemeClr val="tx1"/>
                </a:solidFill>
                <a:latin typeface="+mj-lt"/>
              </a:rPr>
              <a:t>Bærekraftige byer og lokalsamfunn</a:t>
            </a:r>
          </a:p>
          <a:p>
            <a:pPr marL="342900" indent="-342900">
              <a:buFontTx/>
              <a:buChar char="-"/>
            </a:pPr>
            <a:r>
              <a:rPr lang="nb-NO" sz="2400" dirty="0">
                <a:solidFill>
                  <a:schemeClr val="tx1"/>
                </a:solidFill>
                <a:latin typeface="+mj-lt"/>
              </a:rPr>
              <a:t>Samarbeid for å nå målene</a:t>
            </a:r>
          </a:p>
          <a:p>
            <a:pPr marL="342900" indent="-342900">
              <a:buFontTx/>
              <a:buChar char="-"/>
            </a:pPr>
            <a:endParaRPr lang="nb-NO" dirty="0">
              <a:solidFill>
                <a:schemeClr val="tx1"/>
              </a:solidFill>
              <a:latin typeface="+mj-lt"/>
            </a:endParaRPr>
          </a:p>
        </p:txBody>
      </p:sp>
      <p:grpSp>
        <p:nvGrpSpPr>
          <p:cNvPr id="6" name="Gruppe 5">
            <a:extLst>
              <a:ext uri="{FF2B5EF4-FFF2-40B4-BE49-F238E27FC236}">
                <a16:creationId xmlns:a16="http://schemas.microsoft.com/office/drawing/2014/main" id="{02DCE622-D6EC-E78C-C589-C95332610789}"/>
              </a:ext>
            </a:extLst>
          </p:cNvPr>
          <p:cNvGrpSpPr/>
          <p:nvPr/>
        </p:nvGrpSpPr>
        <p:grpSpPr>
          <a:xfrm>
            <a:off x="6515100" y="2364286"/>
            <a:ext cx="4914899" cy="3189091"/>
            <a:chOff x="6505575" y="2096062"/>
            <a:chExt cx="4914899" cy="3189091"/>
          </a:xfrm>
        </p:grpSpPr>
        <p:grpSp>
          <p:nvGrpSpPr>
            <p:cNvPr id="5" name="Gruppe 4">
              <a:extLst>
                <a:ext uri="{FF2B5EF4-FFF2-40B4-BE49-F238E27FC236}">
                  <a16:creationId xmlns:a16="http://schemas.microsoft.com/office/drawing/2014/main" id="{A5F81676-22C4-3DC9-5ACA-212CF2A77A5D}"/>
                </a:ext>
              </a:extLst>
            </p:cNvPr>
            <p:cNvGrpSpPr/>
            <p:nvPr/>
          </p:nvGrpSpPr>
          <p:grpSpPr>
            <a:xfrm>
              <a:off x="6505575" y="2096062"/>
              <a:ext cx="4914899" cy="1514477"/>
              <a:chOff x="6505575" y="2096062"/>
              <a:chExt cx="4914899" cy="1514477"/>
            </a:xfrm>
          </p:grpSpPr>
          <p:pic>
            <p:nvPicPr>
              <p:cNvPr id="2050" name="Picture 2" descr="Utrydde fattigdom - FNs bærekraftsmål">
                <a:extLst>
                  <a:ext uri="{FF2B5EF4-FFF2-40B4-BE49-F238E27FC236}">
                    <a16:creationId xmlns:a16="http://schemas.microsoft.com/office/drawing/2014/main" id="{104939C2-ACDD-CE59-EEE8-E7AE433EE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575" y="2096064"/>
                <a:ext cx="15144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d helse og livskvalitet - FNs bærekraftsmål">
                <a:extLst>
                  <a:ext uri="{FF2B5EF4-FFF2-40B4-BE49-F238E27FC236}">
                    <a16:creationId xmlns:a16="http://schemas.microsoft.com/office/drawing/2014/main" id="{AD16627B-E160-FD04-62CF-220CD769C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787" y="2096063"/>
                <a:ext cx="15144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ndre ulikhet - FNs bærekraftsmål">
                <a:extLst>
                  <a:ext uri="{FF2B5EF4-FFF2-40B4-BE49-F238E27FC236}">
                    <a16:creationId xmlns:a16="http://schemas.microsoft.com/office/drawing/2014/main" id="{76889E70-9FB6-E393-9224-E4BDE9BF3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9" y="2096062"/>
                <a:ext cx="1514475" cy="151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uppe 3">
              <a:extLst>
                <a:ext uri="{FF2B5EF4-FFF2-40B4-BE49-F238E27FC236}">
                  <a16:creationId xmlns:a16="http://schemas.microsoft.com/office/drawing/2014/main" id="{7E16F0A2-E886-62C6-534E-B399083EF7DA}"/>
                </a:ext>
              </a:extLst>
            </p:cNvPr>
            <p:cNvGrpSpPr/>
            <p:nvPr/>
          </p:nvGrpSpPr>
          <p:grpSpPr>
            <a:xfrm>
              <a:off x="7355680" y="3770678"/>
              <a:ext cx="3214687" cy="1514475"/>
              <a:chOff x="7381875" y="3770679"/>
              <a:chExt cx="3214687" cy="1514475"/>
            </a:xfrm>
          </p:grpSpPr>
          <p:pic>
            <p:nvPicPr>
              <p:cNvPr id="2056" name="Picture 8" descr="Bærekraftige byer og lokalsamfunn">
                <a:extLst>
                  <a:ext uri="{FF2B5EF4-FFF2-40B4-BE49-F238E27FC236}">
                    <a16:creationId xmlns:a16="http://schemas.microsoft.com/office/drawing/2014/main" id="{0B3A1C73-890E-780F-9A51-DA1884D03A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75" y="3770679"/>
                <a:ext cx="15144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Ns bærekraftsmål">
                <a:extLst>
                  <a:ext uri="{FF2B5EF4-FFF2-40B4-BE49-F238E27FC236}">
                    <a16:creationId xmlns:a16="http://schemas.microsoft.com/office/drawing/2014/main" id="{9ADD10D0-EF76-052B-BF66-55597CA22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2087" y="3770679"/>
                <a:ext cx="1514475" cy="151447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962336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52C83461-F670-479B-ABC4-7565A18FC734}"/>
              </a:ext>
            </a:extLst>
          </p:cNvPr>
          <p:cNvSpPr txBox="1"/>
          <p:nvPr/>
        </p:nvSpPr>
        <p:spPr>
          <a:xfrm>
            <a:off x="6913463" y="4841153"/>
            <a:ext cx="3489148" cy="830997"/>
          </a:xfrm>
          <a:prstGeom prst="rect">
            <a:avLst/>
          </a:prstGeom>
          <a:noFill/>
        </p:spPr>
        <p:txBody>
          <a:bodyPr wrap="square" rtlCol="0">
            <a:spAutoFit/>
          </a:bodyPr>
          <a:lstStyle/>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Gåfotball</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Vålerengas </a:t>
            </a:r>
            <a:r>
              <a:rPr lang="nb-NO" sz="2400" dirty="0" err="1">
                <a:effectLst>
                  <a:outerShdw blurRad="38100" dist="38100" dir="2700000" algn="tl">
                    <a:srgbClr val="000000">
                      <a:alpha val="43137"/>
                    </a:srgbClr>
                  </a:outerShdw>
                </a:effectLst>
                <a:latin typeface="+mj-lt"/>
              </a:rPr>
              <a:t>Powerwalkingslaug</a:t>
            </a:r>
            <a:r>
              <a:rPr lang="nb-NO" sz="2400" dirty="0">
                <a:effectLst>
                  <a:outerShdw blurRad="38100" dist="38100" dir="2700000" algn="tl">
                    <a:srgbClr val="000000">
                      <a:alpha val="43137"/>
                    </a:srgbClr>
                  </a:outerShdw>
                </a:effectLst>
                <a:latin typeface="+mj-lt"/>
              </a:rPr>
              <a:t> </a:t>
            </a:r>
          </a:p>
        </p:txBody>
      </p:sp>
      <p:pic>
        <p:nvPicPr>
          <p:cNvPr id="5" name="Bilde 4" descr="Et bilde som inneholder tekst, servise&#10;&#10;Automatisk generert beskrivelse">
            <a:extLst>
              <a:ext uri="{FF2B5EF4-FFF2-40B4-BE49-F238E27FC236}">
                <a16:creationId xmlns:a16="http://schemas.microsoft.com/office/drawing/2014/main" id="{BE0656E0-FF9F-40DD-986C-CD46FAED7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41" y="983910"/>
            <a:ext cx="1594318" cy="571548"/>
          </a:xfrm>
          <a:prstGeom prst="rect">
            <a:avLst/>
          </a:prstGeom>
        </p:spPr>
      </p:pic>
      <p:pic>
        <p:nvPicPr>
          <p:cNvPr id="6" name="Bilde 5">
            <a:extLst>
              <a:ext uri="{FF2B5EF4-FFF2-40B4-BE49-F238E27FC236}">
                <a16:creationId xmlns:a16="http://schemas.microsoft.com/office/drawing/2014/main" id="{5D177C2A-3981-4366-9767-E3B50C5EB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715" y="4197110"/>
            <a:ext cx="2115379" cy="701386"/>
          </a:xfrm>
          <a:prstGeom prst="rect">
            <a:avLst/>
          </a:prstGeom>
        </p:spPr>
      </p:pic>
      <p:pic>
        <p:nvPicPr>
          <p:cNvPr id="7" name="Bilde 6">
            <a:extLst>
              <a:ext uri="{FF2B5EF4-FFF2-40B4-BE49-F238E27FC236}">
                <a16:creationId xmlns:a16="http://schemas.microsoft.com/office/drawing/2014/main" id="{9E02B0A0-4DD3-474E-AADB-FCC624717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082" y="861990"/>
            <a:ext cx="2270322" cy="849671"/>
          </a:xfrm>
          <a:prstGeom prst="rect">
            <a:avLst/>
          </a:prstGeom>
        </p:spPr>
      </p:pic>
      <p:pic>
        <p:nvPicPr>
          <p:cNvPr id="8" name="Bilde 7">
            <a:extLst>
              <a:ext uri="{FF2B5EF4-FFF2-40B4-BE49-F238E27FC236}">
                <a16:creationId xmlns:a16="http://schemas.microsoft.com/office/drawing/2014/main" id="{51D14682-158D-4D82-BB1E-25A833F3A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111" y="4197110"/>
            <a:ext cx="1864542" cy="782106"/>
          </a:xfrm>
          <a:prstGeom prst="rect">
            <a:avLst/>
          </a:prstGeom>
        </p:spPr>
      </p:pic>
      <p:sp>
        <p:nvSpPr>
          <p:cNvPr id="9" name="TekstSylinder 8">
            <a:extLst>
              <a:ext uri="{FF2B5EF4-FFF2-40B4-BE49-F238E27FC236}">
                <a16:creationId xmlns:a16="http://schemas.microsoft.com/office/drawing/2014/main" id="{46179D9D-615F-4618-93F7-C465F98890E7}"/>
              </a:ext>
            </a:extLst>
          </p:cNvPr>
          <p:cNvSpPr txBox="1"/>
          <p:nvPr/>
        </p:nvSpPr>
        <p:spPr>
          <a:xfrm>
            <a:off x="2238715" y="1555458"/>
            <a:ext cx="3367378" cy="2308324"/>
          </a:xfrm>
          <a:prstGeom prst="rect">
            <a:avLst/>
          </a:prstGeom>
          <a:noFill/>
        </p:spPr>
        <p:txBody>
          <a:bodyPr wrap="square">
            <a:spAutoFit/>
          </a:bodyPr>
          <a:lstStyle/>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Fargerik fotball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Forbildeprosjektet</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Sportskveld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Community Champions League</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Idrettsskoler</a:t>
            </a:r>
          </a:p>
          <a:p>
            <a:pPr marL="342900" indent="-342900">
              <a:buFont typeface="Tungsten Medium" pitchFamily="50" charset="0"/>
              <a:buChar char="-"/>
            </a:pPr>
            <a:r>
              <a:rPr lang="nb-NO" sz="2400" dirty="0" err="1">
                <a:effectLst>
                  <a:outerShdw blurRad="38100" dist="38100" dir="2700000" algn="tl">
                    <a:srgbClr val="000000">
                      <a:alpha val="43137"/>
                    </a:srgbClr>
                  </a:outerShdw>
                </a:effectLst>
                <a:latin typeface="+mj-lt"/>
              </a:rPr>
              <a:t>Vålerengatimen</a:t>
            </a:r>
            <a:endParaRPr lang="nb-NO" sz="2400" dirty="0">
              <a:effectLst>
                <a:outerShdw blurRad="38100" dist="38100" dir="2700000" algn="tl">
                  <a:srgbClr val="000000">
                    <a:alpha val="43137"/>
                  </a:srgbClr>
                </a:outerShdw>
              </a:effectLst>
              <a:latin typeface="+mj-lt"/>
            </a:endParaRPr>
          </a:p>
        </p:txBody>
      </p:sp>
      <p:sp>
        <p:nvSpPr>
          <p:cNvPr id="10" name="TekstSylinder 9">
            <a:extLst>
              <a:ext uri="{FF2B5EF4-FFF2-40B4-BE49-F238E27FC236}">
                <a16:creationId xmlns:a16="http://schemas.microsoft.com/office/drawing/2014/main" id="{9A36FFD2-6174-4BAC-BE5B-6C2143A6ACD4}"/>
              </a:ext>
            </a:extLst>
          </p:cNvPr>
          <p:cNvSpPr txBox="1"/>
          <p:nvPr/>
        </p:nvSpPr>
        <p:spPr>
          <a:xfrm>
            <a:off x="6585908" y="1497052"/>
            <a:ext cx="4085051" cy="2215991"/>
          </a:xfrm>
          <a:prstGeom prst="rect">
            <a:avLst/>
          </a:prstGeom>
          <a:noFill/>
        </p:spPr>
        <p:txBody>
          <a:bodyPr wrap="square" rtlCol="0">
            <a:spAutoFit/>
          </a:bodyPr>
          <a:lstStyle/>
          <a:p>
            <a:pPr marL="342900" indent="-342900">
              <a:buFont typeface="Tungsten Medium" pitchFamily="50" charset="0"/>
              <a:buChar char="-"/>
            </a:pPr>
            <a:r>
              <a:rPr lang="nb-NO" sz="2400" dirty="0" err="1">
                <a:effectLst>
                  <a:outerShdw blurRad="38100" dist="38100" dir="2700000" algn="tl">
                    <a:srgbClr val="000000">
                      <a:alpha val="43137"/>
                    </a:srgbClr>
                  </a:outerShdw>
                </a:effectLst>
                <a:latin typeface="+mj-lt"/>
              </a:rPr>
              <a:t>Gatelag</a:t>
            </a:r>
            <a:endParaRPr lang="nb-NO" sz="2400" dirty="0">
              <a:effectLst>
                <a:outerShdw blurRad="38100" dist="38100" dir="2700000" algn="tl">
                  <a:srgbClr val="000000">
                    <a:alpha val="43137"/>
                  </a:srgbClr>
                </a:outerShdw>
              </a:effectLst>
              <a:latin typeface="+mj-lt"/>
            </a:endParaRP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Ferieaktiviteter for lavinntektsfamilier</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Drømmefondet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Radiumhospitalet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Integreringsfotball</a:t>
            </a:r>
          </a:p>
          <a:p>
            <a:pPr marL="285750" indent="-285750">
              <a:buFont typeface="Arial" panose="020B0604020202020204" pitchFamily="34" charset="0"/>
              <a:buChar char="•"/>
            </a:pPr>
            <a:endParaRPr lang="nb-NO" dirty="0"/>
          </a:p>
        </p:txBody>
      </p:sp>
      <p:sp>
        <p:nvSpPr>
          <p:cNvPr id="11" name="TekstSylinder 10">
            <a:extLst>
              <a:ext uri="{FF2B5EF4-FFF2-40B4-BE49-F238E27FC236}">
                <a16:creationId xmlns:a16="http://schemas.microsoft.com/office/drawing/2014/main" id="{8E953B37-BD08-4936-B8D0-23D4F048C291}"/>
              </a:ext>
            </a:extLst>
          </p:cNvPr>
          <p:cNvSpPr txBox="1"/>
          <p:nvPr/>
        </p:nvSpPr>
        <p:spPr>
          <a:xfrm>
            <a:off x="2274445" y="4757757"/>
            <a:ext cx="3189027" cy="1200329"/>
          </a:xfrm>
          <a:prstGeom prst="rect">
            <a:avLst/>
          </a:prstGeom>
          <a:noFill/>
        </p:spPr>
        <p:txBody>
          <a:bodyPr wrap="square" rtlCol="0">
            <a:spAutoFit/>
          </a:bodyPr>
          <a:lstStyle/>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Jobbsjansen Voksen</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Jobbsjansen Ungdom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Ung Leder Vålerenga </a:t>
            </a:r>
          </a:p>
        </p:txBody>
      </p:sp>
    </p:spTree>
    <p:extLst>
      <p:ext uri="{BB962C8B-B14F-4D97-AF65-F5344CB8AC3E}">
        <p14:creationId xmlns:p14="http://schemas.microsoft.com/office/powerpoint/2010/main" val="2222225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52C83461-F670-479B-ABC4-7565A18FC734}"/>
              </a:ext>
            </a:extLst>
          </p:cNvPr>
          <p:cNvSpPr txBox="1"/>
          <p:nvPr/>
        </p:nvSpPr>
        <p:spPr>
          <a:xfrm>
            <a:off x="6913463" y="4841153"/>
            <a:ext cx="3489148" cy="830997"/>
          </a:xfrm>
          <a:prstGeom prst="rect">
            <a:avLst/>
          </a:prstGeom>
          <a:noFill/>
        </p:spPr>
        <p:txBody>
          <a:bodyPr wrap="square" rtlCol="0">
            <a:spAutoFit/>
          </a:bodyPr>
          <a:lstStyle/>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Gåfotball</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Vålerengas </a:t>
            </a:r>
            <a:r>
              <a:rPr lang="nb-NO" sz="2400" dirty="0" err="1">
                <a:effectLst>
                  <a:outerShdw blurRad="38100" dist="38100" dir="2700000" algn="tl">
                    <a:srgbClr val="000000">
                      <a:alpha val="43137"/>
                    </a:srgbClr>
                  </a:outerShdw>
                </a:effectLst>
                <a:latin typeface="+mj-lt"/>
              </a:rPr>
              <a:t>Powerwalkingslaug</a:t>
            </a:r>
            <a:r>
              <a:rPr lang="nb-NO" sz="2400" dirty="0">
                <a:effectLst>
                  <a:outerShdw blurRad="38100" dist="38100" dir="2700000" algn="tl">
                    <a:srgbClr val="000000">
                      <a:alpha val="43137"/>
                    </a:srgbClr>
                  </a:outerShdw>
                </a:effectLst>
                <a:latin typeface="+mj-lt"/>
              </a:rPr>
              <a:t> </a:t>
            </a:r>
          </a:p>
        </p:txBody>
      </p:sp>
      <p:pic>
        <p:nvPicPr>
          <p:cNvPr id="5" name="Bilde 4" descr="Et bilde som inneholder tekst, servise&#10;&#10;Automatisk generert beskrivelse">
            <a:extLst>
              <a:ext uri="{FF2B5EF4-FFF2-40B4-BE49-F238E27FC236}">
                <a16:creationId xmlns:a16="http://schemas.microsoft.com/office/drawing/2014/main" id="{BE0656E0-FF9F-40DD-986C-CD46FAED7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41" y="983910"/>
            <a:ext cx="1594318" cy="571548"/>
          </a:xfrm>
          <a:prstGeom prst="rect">
            <a:avLst/>
          </a:prstGeom>
        </p:spPr>
      </p:pic>
      <p:pic>
        <p:nvPicPr>
          <p:cNvPr id="6" name="Bilde 5">
            <a:extLst>
              <a:ext uri="{FF2B5EF4-FFF2-40B4-BE49-F238E27FC236}">
                <a16:creationId xmlns:a16="http://schemas.microsoft.com/office/drawing/2014/main" id="{5D177C2A-3981-4366-9767-E3B50C5EB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715" y="4197110"/>
            <a:ext cx="2115379" cy="701386"/>
          </a:xfrm>
          <a:prstGeom prst="rect">
            <a:avLst/>
          </a:prstGeom>
        </p:spPr>
      </p:pic>
      <p:pic>
        <p:nvPicPr>
          <p:cNvPr id="7" name="Bilde 6">
            <a:extLst>
              <a:ext uri="{FF2B5EF4-FFF2-40B4-BE49-F238E27FC236}">
                <a16:creationId xmlns:a16="http://schemas.microsoft.com/office/drawing/2014/main" id="{9E02B0A0-4DD3-474E-AADB-FCC624717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082" y="861990"/>
            <a:ext cx="2270322" cy="849671"/>
          </a:xfrm>
          <a:prstGeom prst="rect">
            <a:avLst/>
          </a:prstGeom>
        </p:spPr>
      </p:pic>
      <p:pic>
        <p:nvPicPr>
          <p:cNvPr id="8" name="Bilde 7">
            <a:extLst>
              <a:ext uri="{FF2B5EF4-FFF2-40B4-BE49-F238E27FC236}">
                <a16:creationId xmlns:a16="http://schemas.microsoft.com/office/drawing/2014/main" id="{51D14682-158D-4D82-BB1E-25A833F3A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111" y="4197110"/>
            <a:ext cx="1864542" cy="782106"/>
          </a:xfrm>
          <a:prstGeom prst="rect">
            <a:avLst/>
          </a:prstGeom>
        </p:spPr>
      </p:pic>
      <p:sp>
        <p:nvSpPr>
          <p:cNvPr id="9" name="TekstSylinder 8">
            <a:extLst>
              <a:ext uri="{FF2B5EF4-FFF2-40B4-BE49-F238E27FC236}">
                <a16:creationId xmlns:a16="http://schemas.microsoft.com/office/drawing/2014/main" id="{46179D9D-615F-4618-93F7-C465F98890E7}"/>
              </a:ext>
            </a:extLst>
          </p:cNvPr>
          <p:cNvSpPr txBox="1"/>
          <p:nvPr/>
        </p:nvSpPr>
        <p:spPr>
          <a:xfrm>
            <a:off x="2238715" y="1555458"/>
            <a:ext cx="3367378" cy="2308324"/>
          </a:xfrm>
          <a:prstGeom prst="rect">
            <a:avLst/>
          </a:prstGeom>
          <a:noFill/>
        </p:spPr>
        <p:txBody>
          <a:bodyPr wrap="square">
            <a:spAutoFit/>
          </a:bodyPr>
          <a:lstStyle/>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Fargerik fotball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Forbildeprosjektet</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Sportskveld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Community Champions League</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Idrettsskoler</a:t>
            </a:r>
          </a:p>
          <a:p>
            <a:pPr marL="342900" indent="-342900">
              <a:buFont typeface="Tungsten Medium" pitchFamily="50" charset="0"/>
              <a:buChar char="-"/>
            </a:pPr>
            <a:r>
              <a:rPr lang="nb-NO" sz="2400" dirty="0" err="1">
                <a:effectLst>
                  <a:outerShdw blurRad="38100" dist="38100" dir="2700000" algn="tl">
                    <a:srgbClr val="000000">
                      <a:alpha val="43137"/>
                    </a:srgbClr>
                  </a:outerShdw>
                </a:effectLst>
                <a:latin typeface="+mj-lt"/>
              </a:rPr>
              <a:t>Vålerengatimen</a:t>
            </a:r>
            <a:endParaRPr lang="nb-NO" sz="2400" dirty="0">
              <a:effectLst>
                <a:outerShdw blurRad="38100" dist="38100" dir="2700000" algn="tl">
                  <a:srgbClr val="000000">
                    <a:alpha val="43137"/>
                  </a:srgbClr>
                </a:outerShdw>
              </a:effectLst>
              <a:latin typeface="+mj-lt"/>
            </a:endParaRPr>
          </a:p>
        </p:txBody>
      </p:sp>
      <p:sp>
        <p:nvSpPr>
          <p:cNvPr id="10" name="TekstSylinder 9">
            <a:extLst>
              <a:ext uri="{FF2B5EF4-FFF2-40B4-BE49-F238E27FC236}">
                <a16:creationId xmlns:a16="http://schemas.microsoft.com/office/drawing/2014/main" id="{9A36FFD2-6174-4BAC-BE5B-6C2143A6ACD4}"/>
              </a:ext>
            </a:extLst>
          </p:cNvPr>
          <p:cNvSpPr txBox="1"/>
          <p:nvPr/>
        </p:nvSpPr>
        <p:spPr>
          <a:xfrm>
            <a:off x="6585908" y="1497052"/>
            <a:ext cx="4085051" cy="2215991"/>
          </a:xfrm>
          <a:prstGeom prst="rect">
            <a:avLst/>
          </a:prstGeom>
          <a:noFill/>
        </p:spPr>
        <p:txBody>
          <a:bodyPr wrap="square" rtlCol="0">
            <a:spAutoFit/>
          </a:bodyPr>
          <a:lstStyle/>
          <a:p>
            <a:pPr marL="342900" indent="-342900">
              <a:buFont typeface="Tungsten Medium" pitchFamily="50" charset="0"/>
              <a:buChar char="-"/>
            </a:pPr>
            <a:r>
              <a:rPr lang="nb-NO" sz="2400" dirty="0" err="1">
                <a:effectLst>
                  <a:outerShdw blurRad="38100" dist="38100" dir="2700000" algn="tl">
                    <a:srgbClr val="000000">
                      <a:alpha val="43137"/>
                    </a:srgbClr>
                  </a:outerShdw>
                </a:effectLst>
                <a:latin typeface="+mj-lt"/>
              </a:rPr>
              <a:t>Gatelag</a:t>
            </a:r>
            <a:endParaRPr lang="nb-NO" sz="2400" dirty="0">
              <a:effectLst>
                <a:outerShdw blurRad="38100" dist="38100" dir="2700000" algn="tl">
                  <a:srgbClr val="000000">
                    <a:alpha val="43137"/>
                  </a:srgbClr>
                </a:outerShdw>
              </a:effectLst>
              <a:latin typeface="+mj-lt"/>
            </a:endParaRP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Ferieaktiviteter for lavinntektsfamilier</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Drømmefondet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Radiumhospitalet </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Integreringsfotball</a:t>
            </a:r>
          </a:p>
          <a:p>
            <a:pPr marL="285750" indent="-285750">
              <a:buFont typeface="Arial" panose="020B0604020202020204" pitchFamily="34" charset="0"/>
              <a:buChar char="•"/>
            </a:pPr>
            <a:endParaRPr lang="nb-NO" dirty="0"/>
          </a:p>
        </p:txBody>
      </p:sp>
      <p:sp>
        <p:nvSpPr>
          <p:cNvPr id="11" name="TekstSylinder 10">
            <a:extLst>
              <a:ext uri="{FF2B5EF4-FFF2-40B4-BE49-F238E27FC236}">
                <a16:creationId xmlns:a16="http://schemas.microsoft.com/office/drawing/2014/main" id="{8E953B37-BD08-4936-B8D0-23D4F048C291}"/>
              </a:ext>
            </a:extLst>
          </p:cNvPr>
          <p:cNvSpPr txBox="1"/>
          <p:nvPr/>
        </p:nvSpPr>
        <p:spPr>
          <a:xfrm>
            <a:off x="2274445" y="4757757"/>
            <a:ext cx="3189027" cy="1261884"/>
          </a:xfrm>
          <a:prstGeom prst="rect">
            <a:avLst/>
          </a:prstGeom>
          <a:noFill/>
        </p:spPr>
        <p:txBody>
          <a:bodyPr wrap="square" rtlCol="0">
            <a:spAutoFit/>
          </a:bodyPr>
          <a:lstStyle/>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Jobbsjansen Voksen</a:t>
            </a:r>
          </a:p>
          <a:p>
            <a:pPr marL="342900" indent="-342900">
              <a:buFont typeface="Tungsten Medium" pitchFamily="50" charset="0"/>
              <a:buChar char="-"/>
            </a:pPr>
            <a:r>
              <a:rPr lang="nb-NO" sz="2400" dirty="0">
                <a:effectLst>
                  <a:outerShdw blurRad="38100" dist="38100" dir="2700000" algn="tl">
                    <a:srgbClr val="000000">
                      <a:alpha val="43137"/>
                    </a:srgbClr>
                  </a:outerShdw>
                </a:effectLst>
                <a:latin typeface="+mj-lt"/>
              </a:rPr>
              <a:t>Jobbsjansen Ungdom </a:t>
            </a:r>
          </a:p>
          <a:p>
            <a:pPr marL="342900" indent="-342900">
              <a:buFont typeface="Tungsten Medium" pitchFamily="50" charset="0"/>
              <a:buChar char="-"/>
            </a:pPr>
            <a:r>
              <a:rPr lang="nb-NO" sz="2800" b="1" dirty="0">
                <a:effectLst>
                  <a:outerShdw blurRad="38100" dist="38100" dir="2700000" algn="tl">
                    <a:srgbClr val="000000">
                      <a:alpha val="43137"/>
                    </a:srgbClr>
                  </a:outerShdw>
                </a:effectLst>
                <a:latin typeface="+mj-lt"/>
              </a:rPr>
              <a:t>Ung Leder Vålerenga </a:t>
            </a:r>
          </a:p>
        </p:txBody>
      </p:sp>
    </p:spTree>
    <p:extLst>
      <p:ext uri="{BB962C8B-B14F-4D97-AF65-F5344CB8AC3E}">
        <p14:creationId xmlns:p14="http://schemas.microsoft.com/office/powerpoint/2010/main" val="145255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FAB90E-27CD-11FC-A03D-889E59CC082F}"/>
              </a:ext>
            </a:extLst>
          </p:cNvPr>
          <p:cNvSpPr>
            <a:spLocks noGrp="1"/>
          </p:cNvSpPr>
          <p:nvPr>
            <p:ph type="title"/>
          </p:nvPr>
        </p:nvSpPr>
        <p:spPr/>
        <p:txBody>
          <a:bodyPr/>
          <a:lstStyle/>
          <a:p>
            <a:r>
              <a:rPr lang="nb-NO" dirty="0"/>
              <a:t>Ung Leder vålerenga</a:t>
            </a:r>
          </a:p>
        </p:txBody>
      </p:sp>
      <p:sp>
        <p:nvSpPr>
          <p:cNvPr id="3" name="Plassholder for innhold 2">
            <a:extLst>
              <a:ext uri="{FF2B5EF4-FFF2-40B4-BE49-F238E27FC236}">
                <a16:creationId xmlns:a16="http://schemas.microsoft.com/office/drawing/2014/main" id="{EA57510F-01FE-E128-6325-965C2892C5EB}"/>
              </a:ext>
            </a:extLst>
          </p:cNvPr>
          <p:cNvSpPr>
            <a:spLocks noGrp="1"/>
          </p:cNvSpPr>
          <p:nvPr>
            <p:ph idx="1"/>
          </p:nvPr>
        </p:nvSpPr>
        <p:spPr>
          <a:xfrm>
            <a:off x="913795" y="2096064"/>
            <a:ext cx="5182205" cy="3780953"/>
          </a:xfrm>
        </p:spPr>
        <p:txBody>
          <a:bodyPr>
            <a:normAutofit/>
          </a:bodyPr>
          <a:lstStyle/>
          <a:p>
            <a:pPr marL="342900" indent="-342900">
              <a:buFontTx/>
              <a:buChar char="-"/>
            </a:pPr>
            <a:r>
              <a:rPr lang="nb-NO" sz="2400" dirty="0">
                <a:solidFill>
                  <a:schemeClr val="tx1"/>
                </a:solidFill>
                <a:latin typeface="+mj-lt"/>
              </a:rPr>
              <a:t>Lederprogram (15 - 19 år)</a:t>
            </a:r>
          </a:p>
          <a:p>
            <a:pPr marL="342900" indent="-342900">
              <a:buFontTx/>
              <a:buChar char="-"/>
            </a:pPr>
            <a:r>
              <a:rPr lang="nb-NO" sz="2400" dirty="0">
                <a:solidFill>
                  <a:schemeClr val="tx1"/>
                </a:solidFill>
                <a:latin typeface="+mj-lt"/>
              </a:rPr>
              <a:t>Trenerkurs, dommerkurs, kurs i sosial kompetanse, førstehjelpskurs og kurs i lederrollen</a:t>
            </a:r>
          </a:p>
          <a:p>
            <a:pPr marL="342900" indent="-342900">
              <a:buFontTx/>
              <a:buChar char="-"/>
            </a:pPr>
            <a:r>
              <a:rPr lang="nb-NO" sz="2400" dirty="0">
                <a:solidFill>
                  <a:schemeClr val="tx1"/>
                </a:solidFill>
                <a:latin typeface="+mj-lt"/>
              </a:rPr>
              <a:t>Personlig utvikling og mestring </a:t>
            </a:r>
          </a:p>
          <a:p>
            <a:pPr marL="342900" indent="-342900">
              <a:buFontTx/>
              <a:buChar char="-"/>
            </a:pPr>
            <a:r>
              <a:rPr lang="nb-NO" sz="2400" dirty="0">
                <a:solidFill>
                  <a:schemeClr val="tx1"/>
                </a:solidFill>
                <a:latin typeface="+mj-lt"/>
              </a:rPr>
              <a:t>Gir ungdommer gode muligheter videre: bedre CV, nettverk og mer kompetanse</a:t>
            </a:r>
          </a:p>
          <a:p>
            <a:pPr marL="342900" indent="-342900">
              <a:buFontTx/>
              <a:buChar char="-"/>
            </a:pPr>
            <a:r>
              <a:rPr lang="nb-NO" sz="2400" dirty="0">
                <a:solidFill>
                  <a:schemeClr val="tx1"/>
                </a:solidFill>
                <a:latin typeface="+mj-lt"/>
              </a:rPr>
              <a:t>Sosialt</a:t>
            </a:r>
          </a:p>
          <a:p>
            <a:endParaRPr lang="nb-NO" dirty="0">
              <a:solidFill>
                <a:schemeClr val="tx1"/>
              </a:solidFill>
              <a:latin typeface="+mj-lt"/>
            </a:endParaRPr>
          </a:p>
        </p:txBody>
      </p:sp>
      <p:pic>
        <p:nvPicPr>
          <p:cNvPr id="6" name="Bilde 5" descr="Et bilde som inneholder innendørs, tak, personer, flere&#10;&#10;Automatisk generert beskrivelse">
            <a:extLst>
              <a:ext uri="{FF2B5EF4-FFF2-40B4-BE49-F238E27FC236}">
                <a16:creationId xmlns:a16="http://schemas.microsoft.com/office/drawing/2014/main" id="{D8FB181A-CDB8-B772-2FEA-59FE685CCD71}"/>
              </a:ext>
            </a:extLst>
          </p:cNvPr>
          <p:cNvPicPr>
            <a:picLocks noChangeAspect="1"/>
          </p:cNvPicPr>
          <p:nvPr/>
        </p:nvPicPr>
        <p:blipFill rotWithShape="1">
          <a:blip r:embed="rId3">
            <a:extLst>
              <a:ext uri="{28A0092B-C50C-407E-A947-70E740481C1C}">
                <a14:useLocalDpi xmlns:a14="http://schemas.microsoft.com/office/drawing/2010/main" val="0"/>
              </a:ext>
            </a:extLst>
          </a:blip>
          <a:srcRect l="14115" b="19057"/>
          <a:stretch/>
        </p:blipFill>
        <p:spPr>
          <a:xfrm>
            <a:off x="6185925" y="1935921"/>
            <a:ext cx="3004098" cy="2123417"/>
          </a:xfrm>
          <a:prstGeom prst="rect">
            <a:avLst/>
          </a:prstGeom>
          <a:ln>
            <a:noFill/>
          </a:ln>
          <a:effectLst>
            <a:outerShdw blurRad="292100" dist="139700" dir="2700000" algn="tl" rotWithShape="0">
              <a:srgbClr val="333333">
                <a:alpha val="65000"/>
              </a:srgbClr>
            </a:outerShdw>
          </a:effectLst>
        </p:spPr>
      </p:pic>
      <p:pic>
        <p:nvPicPr>
          <p:cNvPr id="9" name="Bilde 8" descr="Et bilde som inneholder klær, person, Menneskeansikt, kvinne&#10;&#10;Automatisk generert beskrivelse">
            <a:extLst>
              <a:ext uri="{FF2B5EF4-FFF2-40B4-BE49-F238E27FC236}">
                <a16:creationId xmlns:a16="http://schemas.microsoft.com/office/drawing/2014/main" id="{00A207D9-7BD8-7A31-6C22-7FC2EA2586F8}"/>
              </a:ext>
            </a:extLst>
          </p:cNvPr>
          <p:cNvPicPr>
            <a:picLocks noChangeAspect="1"/>
          </p:cNvPicPr>
          <p:nvPr/>
        </p:nvPicPr>
        <p:blipFill rotWithShape="1">
          <a:blip r:embed="rId4">
            <a:extLst>
              <a:ext uri="{28A0092B-C50C-407E-A947-70E740481C1C}">
                <a14:useLocalDpi xmlns:a14="http://schemas.microsoft.com/office/drawing/2010/main" val="0"/>
              </a:ext>
            </a:extLst>
          </a:blip>
          <a:srcRect b="4589"/>
          <a:stretch/>
        </p:blipFill>
        <p:spPr>
          <a:xfrm>
            <a:off x="8160651" y="4143994"/>
            <a:ext cx="3004098" cy="2333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76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FAB90E-27CD-11FC-A03D-889E59CC082F}"/>
              </a:ext>
            </a:extLst>
          </p:cNvPr>
          <p:cNvSpPr>
            <a:spLocks noGrp="1"/>
          </p:cNvSpPr>
          <p:nvPr>
            <p:ph type="title"/>
          </p:nvPr>
        </p:nvSpPr>
        <p:spPr/>
        <p:txBody>
          <a:bodyPr/>
          <a:lstStyle/>
          <a:p>
            <a:r>
              <a:rPr lang="nb-NO" dirty="0"/>
              <a:t>Ung Leder jenter</a:t>
            </a:r>
          </a:p>
        </p:txBody>
      </p:sp>
      <p:sp>
        <p:nvSpPr>
          <p:cNvPr id="3" name="Plassholder for innhold 2">
            <a:extLst>
              <a:ext uri="{FF2B5EF4-FFF2-40B4-BE49-F238E27FC236}">
                <a16:creationId xmlns:a16="http://schemas.microsoft.com/office/drawing/2014/main" id="{EA57510F-01FE-E128-6325-965C2892C5EB}"/>
              </a:ext>
            </a:extLst>
          </p:cNvPr>
          <p:cNvSpPr>
            <a:spLocks noGrp="1"/>
          </p:cNvSpPr>
          <p:nvPr>
            <p:ph idx="1"/>
          </p:nvPr>
        </p:nvSpPr>
        <p:spPr>
          <a:xfrm>
            <a:off x="913795" y="2096064"/>
            <a:ext cx="5182205" cy="3780953"/>
          </a:xfrm>
        </p:spPr>
        <p:txBody>
          <a:bodyPr>
            <a:normAutofit/>
          </a:bodyPr>
          <a:lstStyle/>
          <a:p>
            <a:pPr marL="342900" indent="-342900">
              <a:buFontTx/>
              <a:buChar char="-"/>
            </a:pPr>
            <a:r>
              <a:rPr lang="nb-NO" sz="2400" dirty="0">
                <a:solidFill>
                  <a:schemeClr val="tx1"/>
                </a:solidFill>
                <a:latin typeface="+mj-lt"/>
              </a:rPr>
              <a:t>Lederprogram for jenter fra Gamle Oslo</a:t>
            </a:r>
          </a:p>
          <a:p>
            <a:pPr marL="342900" indent="-342900">
              <a:buFontTx/>
              <a:buChar char="-"/>
            </a:pPr>
            <a:r>
              <a:rPr lang="nb-NO" sz="2400" dirty="0">
                <a:solidFill>
                  <a:schemeClr val="tx1"/>
                </a:solidFill>
                <a:latin typeface="+mj-lt"/>
              </a:rPr>
              <a:t>Samarbeid med bydel Gamle Oslo over tre år</a:t>
            </a:r>
          </a:p>
          <a:p>
            <a:pPr marL="342900" indent="-342900">
              <a:buFontTx/>
              <a:buChar char="-"/>
            </a:pPr>
            <a:r>
              <a:rPr lang="nb-NO" sz="2400" dirty="0">
                <a:solidFill>
                  <a:schemeClr val="tx1"/>
                </a:solidFill>
                <a:latin typeface="+mj-lt"/>
              </a:rPr>
              <a:t>Første gang</a:t>
            </a:r>
            <a:r>
              <a:rPr lang="nb-NO" sz="2400">
                <a:solidFill>
                  <a:schemeClr val="tx1"/>
                </a:solidFill>
                <a:latin typeface="+mj-lt"/>
              </a:rPr>
              <a:t>: skoleåret 22/23</a:t>
            </a:r>
            <a:endParaRPr lang="nb-NO" sz="2400" dirty="0">
              <a:solidFill>
                <a:schemeClr val="tx1"/>
              </a:solidFill>
              <a:latin typeface="+mj-lt"/>
            </a:endParaRPr>
          </a:p>
          <a:p>
            <a:pPr marL="342900" indent="-342900">
              <a:buFontTx/>
              <a:buChar char="-"/>
            </a:pPr>
            <a:r>
              <a:rPr lang="nb-NO" sz="2400" dirty="0">
                <a:solidFill>
                  <a:schemeClr val="tx1"/>
                </a:solidFill>
                <a:latin typeface="+mj-lt"/>
              </a:rPr>
              <a:t>Lenger kurslengde</a:t>
            </a:r>
          </a:p>
          <a:p>
            <a:pPr marL="342900" indent="-342900">
              <a:buFontTx/>
              <a:buChar char="-"/>
            </a:pPr>
            <a:r>
              <a:rPr lang="nb-NO" sz="2400" dirty="0">
                <a:solidFill>
                  <a:schemeClr val="tx1"/>
                </a:solidFill>
                <a:latin typeface="+mj-lt"/>
              </a:rPr>
              <a:t>Samme hensikt</a:t>
            </a:r>
          </a:p>
          <a:p>
            <a:pPr marL="342900" indent="-342900">
              <a:buFontTx/>
              <a:buChar char="-"/>
            </a:pPr>
            <a:r>
              <a:rPr lang="nb-NO" sz="2400" dirty="0">
                <a:solidFill>
                  <a:schemeClr val="tx1"/>
                </a:solidFill>
                <a:latin typeface="+mj-lt"/>
              </a:rPr>
              <a:t>Mulighet for jobb</a:t>
            </a:r>
          </a:p>
          <a:p>
            <a:pPr marL="342900" indent="-342900">
              <a:buFontTx/>
              <a:buChar char="-"/>
            </a:pPr>
            <a:endParaRPr lang="nb-NO" dirty="0">
              <a:solidFill>
                <a:schemeClr val="tx1"/>
              </a:solidFill>
              <a:latin typeface="+mj-lt"/>
            </a:endParaRPr>
          </a:p>
        </p:txBody>
      </p:sp>
      <p:pic>
        <p:nvPicPr>
          <p:cNvPr id="7" name="Picture 2" descr="Budsjett 2023 og økonomiplan 2023-2026">
            <a:extLst>
              <a:ext uri="{FF2B5EF4-FFF2-40B4-BE49-F238E27FC236}">
                <a16:creationId xmlns:a16="http://schemas.microsoft.com/office/drawing/2014/main" id="{5C2BC925-D20F-C787-EEA8-B62EB877369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13096" t="20263" r="50609" b="20075"/>
          <a:stretch/>
        </p:blipFill>
        <p:spPr bwMode="auto">
          <a:xfrm>
            <a:off x="9752539" y="4185413"/>
            <a:ext cx="1609725" cy="1802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Bilde 8" descr="Et bilde som inneholder klær, person, smil, Menneskeansikt&#10;&#10;Automatisk generert beskrivelse">
            <a:extLst>
              <a:ext uri="{FF2B5EF4-FFF2-40B4-BE49-F238E27FC236}">
                <a16:creationId xmlns:a16="http://schemas.microsoft.com/office/drawing/2014/main" id="{9706077C-BD1D-E0DE-D9F7-83AC7D301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820" y="2096064"/>
            <a:ext cx="3440898" cy="24849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8992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91012BBD-C982-41DD-B784-537C12C3CA8B}"/>
              </a:ext>
            </a:extLst>
          </p:cNvPr>
          <p:cNvSpPr>
            <a:spLocks noGrp="1"/>
          </p:cNvSpPr>
          <p:nvPr>
            <p:ph type="title"/>
          </p:nvPr>
        </p:nvSpPr>
        <p:spPr/>
        <p:txBody>
          <a:bodyPr/>
          <a:lstStyle/>
          <a:p>
            <a:r>
              <a:rPr lang="nb-NO" dirty="0"/>
              <a:t>Program</a:t>
            </a:r>
          </a:p>
        </p:txBody>
      </p:sp>
      <p:sp>
        <p:nvSpPr>
          <p:cNvPr id="10" name="Plassholder for innhold 9">
            <a:extLst>
              <a:ext uri="{FF2B5EF4-FFF2-40B4-BE49-F238E27FC236}">
                <a16:creationId xmlns:a16="http://schemas.microsoft.com/office/drawing/2014/main" id="{4BFDCE04-59B6-359E-1A75-510E7420E5F0}"/>
              </a:ext>
            </a:extLst>
          </p:cNvPr>
          <p:cNvSpPr>
            <a:spLocks noGrp="1"/>
          </p:cNvSpPr>
          <p:nvPr>
            <p:ph idx="1"/>
          </p:nvPr>
        </p:nvSpPr>
        <p:spPr>
          <a:xfrm>
            <a:off x="913795" y="2096064"/>
            <a:ext cx="3896329" cy="4514286"/>
          </a:xfrm>
        </p:spPr>
        <p:txBody>
          <a:bodyPr>
            <a:normAutofit/>
          </a:bodyPr>
          <a:lstStyle/>
          <a:p>
            <a:pPr marL="342900" indent="-342900">
              <a:buFontTx/>
              <a:buChar char="-"/>
            </a:pPr>
            <a:r>
              <a:rPr lang="nb-NO" sz="2400" dirty="0">
                <a:solidFill>
                  <a:schemeClr val="tx1"/>
                </a:solidFill>
                <a:latin typeface="+mj-lt"/>
              </a:rPr>
              <a:t>Introkveld</a:t>
            </a:r>
          </a:p>
          <a:p>
            <a:pPr marL="342900" indent="-342900">
              <a:buFontTx/>
              <a:buChar char="-"/>
            </a:pPr>
            <a:r>
              <a:rPr lang="nb-NO" sz="2400" dirty="0">
                <a:solidFill>
                  <a:schemeClr val="tx1"/>
                </a:solidFill>
                <a:latin typeface="+mj-lt"/>
              </a:rPr>
              <a:t>Overnattingstur</a:t>
            </a:r>
          </a:p>
          <a:p>
            <a:pPr marL="342900" indent="-342900">
              <a:buFontTx/>
              <a:buChar char="-"/>
            </a:pPr>
            <a:r>
              <a:rPr lang="nb-NO" sz="2400" dirty="0">
                <a:solidFill>
                  <a:schemeClr val="tx1"/>
                </a:solidFill>
                <a:latin typeface="+mj-lt"/>
              </a:rPr>
              <a:t>Ungdomslederkurs v/ Oslo Idrettskrets</a:t>
            </a:r>
          </a:p>
          <a:p>
            <a:pPr marL="342900" indent="-342900">
              <a:buFontTx/>
              <a:buChar char="-"/>
            </a:pPr>
            <a:r>
              <a:rPr lang="nb-NO" sz="2400" dirty="0">
                <a:solidFill>
                  <a:schemeClr val="tx1"/>
                </a:solidFill>
                <a:latin typeface="+mj-lt"/>
              </a:rPr>
              <a:t>Juleavslutning</a:t>
            </a:r>
          </a:p>
          <a:p>
            <a:pPr marL="342900" indent="-342900">
              <a:buFontTx/>
              <a:buChar char="-"/>
            </a:pPr>
            <a:r>
              <a:rPr lang="nb-NO" sz="2400" dirty="0">
                <a:solidFill>
                  <a:schemeClr val="tx1"/>
                </a:solidFill>
                <a:latin typeface="+mj-lt"/>
              </a:rPr>
              <a:t>Barneidrettstrener v/ Oslo Idrettskrets</a:t>
            </a:r>
          </a:p>
          <a:p>
            <a:pPr marL="342900" indent="-342900">
              <a:buFontTx/>
              <a:buChar char="-"/>
            </a:pPr>
            <a:r>
              <a:rPr lang="nb-NO" sz="2400" dirty="0">
                <a:solidFill>
                  <a:schemeClr val="tx1"/>
                </a:solidFill>
                <a:latin typeface="+mj-lt"/>
              </a:rPr>
              <a:t>Dommerkurs v/ Vålerenga Fotball</a:t>
            </a:r>
          </a:p>
          <a:p>
            <a:pPr marL="342900" indent="-342900">
              <a:buFontTx/>
              <a:buChar char="-"/>
            </a:pPr>
            <a:r>
              <a:rPr lang="nb-NO" sz="2400" dirty="0">
                <a:solidFill>
                  <a:schemeClr val="tx1"/>
                </a:solidFill>
                <a:latin typeface="+mj-lt"/>
              </a:rPr>
              <a:t>Markering av kvinnedagen</a:t>
            </a:r>
          </a:p>
          <a:p>
            <a:pPr marL="342900" indent="-342900">
              <a:buFontTx/>
              <a:buChar char="-"/>
            </a:pPr>
            <a:endParaRPr lang="nb-NO" dirty="0">
              <a:solidFill>
                <a:schemeClr val="tx1"/>
              </a:solidFill>
              <a:latin typeface="+mj-lt"/>
            </a:endParaRPr>
          </a:p>
        </p:txBody>
      </p:sp>
      <p:pic>
        <p:nvPicPr>
          <p:cNvPr id="12" name="Bilde 11" descr="Et bilde som inneholder person, sport, sko, klær&#10;&#10;Automatisk generert beskrivelse">
            <a:extLst>
              <a:ext uri="{FF2B5EF4-FFF2-40B4-BE49-F238E27FC236}">
                <a16:creationId xmlns:a16="http://schemas.microsoft.com/office/drawing/2014/main" id="{99ADF001-3E6B-E684-CF07-47FE07F47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276" y="2543175"/>
            <a:ext cx="3775025" cy="2969514"/>
          </a:xfrm>
          <a:prstGeom prst="rect">
            <a:avLst/>
          </a:prstGeom>
          <a:ln>
            <a:noFill/>
          </a:ln>
          <a:effectLst>
            <a:outerShdw blurRad="292100" dist="139700" dir="2700000" algn="tl" rotWithShape="0">
              <a:srgbClr val="333333">
                <a:alpha val="65000"/>
              </a:srgbClr>
            </a:outerShdw>
          </a:effectLst>
        </p:spPr>
      </p:pic>
      <p:sp>
        <p:nvSpPr>
          <p:cNvPr id="13" name="Plassholder for innhold 9">
            <a:extLst>
              <a:ext uri="{FF2B5EF4-FFF2-40B4-BE49-F238E27FC236}">
                <a16:creationId xmlns:a16="http://schemas.microsoft.com/office/drawing/2014/main" id="{EEF8D9DD-FF2B-1DA4-EBA9-9E1C00B8C2B8}"/>
              </a:ext>
            </a:extLst>
          </p:cNvPr>
          <p:cNvSpPr txBox="1">
            <a:spLocks/>
          </p:cNvSpPr>
          <p:nvPr/>
        </p:nvSpPr>
        <p:spPr>
          <a:xfrm>
            <a:off x="4660470" y="2096064"/>
            <a:ext cx="3435779" cy="451428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bg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b="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b="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342900" indent="-342900">
              <a:buFontTx/>
              <a:buChar char="-"/>
            </a:pPr>
            <a:r>
              <a:rPr lang="nb-NO" sz="2400" dirty="0">
                <a:solidFill>
                  <a:schemeClr val="tx1"/>
                </a:solidFill>
                <a:latin typeface="+mj-lt"/>
              </a:rPr>
              <a:t>Kommunikasjonskurs</a:t>
            </a:r>
          </a:p>
          <a:p>
            <a:pPr marL="342900" indent="-342900">
              <a:buFontTx/>
              <a:buChar char="-"/>
            </a:pPr>
            <a:r>
              <a:rPr lang="nb-NO" sz="2400" dirty="0">
                <a:solidFill>
                  <a:schemeClr val="tx1"/>
                </a:solidFill>
                <a:latin typeface="+mj-lt"/>
              </a:rPr>
              <a:t>Sosial kompetanse v/ Mitt Valg</a:t>
            </a:r>
          </a:p>
          <a:p>
            <a:pPr marL="342900" indent="-342900">
              <a:buFontTx/>
              <a:buChar char="-"/>
            </a:pPr>
            <a:r>
              <a:rPr lang="nb-NO" sz="2400" dirty="0">
                <a:solidFill>
                  <a:schemeClr val="tx1"/>
                </a:solidFill>
                <a:latin typeface="+mj-lt"/>
              </a:rPr>
              <a:t>Kampdag på </a:t>
            </a:r>
            <a:r>
              <a:rPr lang="nb-NO" sz="2400" dirty="0" err="1">
                <a:solidFill>
                  <a:schemeClr val="tx1"/>
                </a:solidFill>
                <a:latin typeface="+mj-lt"/>
              </a:rPr>
              <a:t>Intility</a:t>
            </a:r>
            <a:r>
              <a:rPr lang="nb-NO" sz="2400" dirty="0">
                <a:solidFill>
                  <a:schemeClr val="tx1"/>
                </a:solidFill>
                <a:latin typeface="+mj-lt"/>
              </a:rPr>
              <a:t> Arena</a:t>
            </a:r>
          </a:p>
          <a:p>
            <a:pPr marL="342900" indent="-342900">
              <a:buFontTx/>
              <a:buChar char="-"/>
            </a:pPr>
            <a:r>
              <a:rPr lang="nb-NO" sz="2400" dirty="0">
                <a:solidFill>
                  <a:schemeClr val="tx1"/>
                </a:solidFill>
                <a:latin typeface="+mj-lt"/>
              </a:rPr>
              <a:t>Studiebesøk på Stortinget m/ Kamzy</a:t>
            </a:r>
          </a:p>
          <a:p>
            <a:pPr marL="342900" indent="-342900">
              <a:buFontTx/>
              <a:buChar char="-"/>
            </a:pPr>
            <a:r>
              <a:rPr lang="nb-NO" sz="2400" dirty="0">
                <a:solidFill>
                  <a:schemeClr val="tx1"/>
                </a:solidFill>
                <a:latin typeface="+mj-lt"/>
              </a:rPr>
              <a:t>Praksis på feltet</a:t>
            </a:r>
          </a:p>
          <a:p>
            <a:pPr marL="342900" indent="-342900">
              <a:buFontTx/>
              <a:buChar char="-"/>
            </a:pPr>
            <a:r>
              <a:rPr lang="nb-NO" sz="2400" dirty="0">
                <a:solidFill>
                  <a:schemeClr val="tx1"/>
                </a:solidFill>
                <a:latin typeface="+mj-lt"/>
              </a:rPr>
              <a:t>CV og søknadskurs</a:t>
            </a:r>
          </a:p>
          <a:p>
            <a:pPr marL="342900" indent="-342900">
              <a:buFontTx/>
              <a:buChar char="-"/>
            </a:pPr>
            <a:r>
              <a:rPr lang="nb-NO" sz="2400" dirty="0">
                <a:solidFill>
                  <a:schemeClr val="tx1"/>
                </a:solidFill>
                <a:latin typeface="+mj-lt"/>
              </a:rPr>
              <a:t>Avslutning</a:t>
            </a:r>
          </a:p>
          <a:p>
            <a:pPr marL="342900" indent="-342900">
              <a:buFontTx/>
              <a:buChar char="-"/>
            </a:pPr>
            <a:endParaRPr lang="nb-NO" dirty="0">
              <a:solidFill>
                <a:schemeClr val="tx1"/>
              </a:solidFill>
              <a:latin typeface="+mj-lt"/>
            </a:endParaRPr>
          </a:p>
        </p:txBody>
      </p:sp>
    </p:spTree>
    <p:extLst>
      <p:ext uri="{BB962C8B-B14F-4D97-AF65-F5344CB8AC3E}">
        <p14:creationId xmlns:p14="http://schemas.microsoft.com/office/powerpoint/2010/main" val="26223573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Tungsten md">
      <a:majorFont>
        <a:latin typeface="Tungsten Medium"/>
        <a:ea typeface=""/>
        <a:cs typeface=""/>
      </a:majorFont>
      <a:minorFont>
        <a:latin typeface="Calibri"/>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2022_presentasjon_VFE_Liggende.pptx" id="{1BBE1079-2F99-47EC-ACD2-33D556E448EC}" vid="{E0AFF09D-03C7-4B78-8115-22192EF9EDC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1009</TotalTime>
  <Words>844</Words>
  <Application>Microsoft Office PowerPoint</Application>
  <PresentationFormat>Widescreen</PresentationFormat>
  <Paragraphs>116</Paragraphs>
  <Slides>12</Slides>
  <Notes>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12</vt:i4>
      </vt:variant>
    </vt:vector>
  </HeadingPairs>
  <TitlesOfParts>
    <vt:vector size="16" baseType="lpstr">
      <vt:lpstr>Arial</vt:lpstr>
      <vt:lpstr>Calibri</vt:lpstr>
      <vt:lpstr>Tungsten Medium</vt:lpstr>
      <vt:lpstr>Damask</vt:lpstr>
      <vt:lpstr>STIFTELSEN VÅLERENGA FOTBALL SAMFUNN</vt:lpstr>
      <vt:lpstr>Innhold</vt:lpstr>
      <vt:lpstr>PowerPoint-presentasjon</vt:lpstr>
      <vt:lpstr>bærekraftsmål</vt:lpstr>
      <vt:lpstr>PowerPoint-presentasjon</vt:lpstr>
      <vt:lpstr>PowerPoint-presentasjon</vt:lpstr>
      <vt:lpstr>Ung Leder vålerenga</vt:lpstr>
      <vt:lpstr>Ung Leder jenter</vt:lpstr>
      <vt:lpstr>Program</vt:lpstr>
      <vt:lpstr>Utfordringer</vt:lpstr>
      <vt:lpstr>Verdien av ungdomssatsing</vt:lpstr>
      <vt:lpstr>Takk for oppmerksomheten!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Svein Helge Liknes</dc:creator>
  <cp:lastModifiedBy>Abdul Jamil Dost</cp:lastModifiedBy>
  <cp:revision>20</cp:revision>
  <dcterms:created xsi:type="dcterms:W3CDTF">2022-11-02T09:12:48Z</dcterms:created>
  <dcterms:modified xsi:type="dcterms:W3CDTF">2023-09-05T13:50:03Z</dcterms:modified>
</cp:coreProperties>
</file>